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0" r:id="rId1"/>
    <p:sldMasterId id="2147483696" r:id="rId2"/>
    <p:sldMasterId id="2147483698" r:id="rId3"/>
  </p:sldMasterIdLst>
  <p:notesMasterIdLst>
    <p:notesMasterId r:id="rId16"/>
  </p:notesMasterIdLst>
  <p:sldIdLst>
    <p:sldId id="266" r:id="rId4"/>
    <p:sldId id="270" r:id="rId5"/>
    <p:sldId id="273" r:id="rId6"/>
    <p:sldId id="274" r:id="rId7"/>
    <p:sldId id="272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VCU Template" id="{003A677D-6CE4-44D9-8E6B-C31A67EE9E5D}">
          <p14:sldIdLst>
            <p14:sldId id="266"/>
            <p14:sldId id="270"/>
            <p14:sldId id="273"/>
            <p14:sldId id="274"/>
            <p14:sldId id="272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e7T1PWo9zce5yN5VqUuIBhqtE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5" autoAdjust="0"/>
    <p:restoredTop sz="73059" autoAdjust="0"/>
  </p:normalViewPr>
  <p:slideViewPr>
    <p:cSldViewPr snapToGrid="0">
      <p:cViewPr>
        <p:scale>
          <a:sx n="82" d="100"/>
          <a:sy n="82" d="100"/>
        </p:scale>
        <p:origin x="1280" y="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en-US" sz="1600" b="1" dirty="0">
                <a:solidFill>
                  <a:srgbClr val="000000"/>
                </a:solidFill>
                <a:latin typeface="Arial"/>
              </a:rPr>
              <a:t>Sample data: courses meeting accessibility</a:t>
            </a:r>
            <a:r>
              <a:rPr lang="en-US" sz="1600" b="1" baseline="0" dirty="0">
                <a:solidFill>
                  <a:srgbClr val="000000"/>
                </a:solidFill>
                <a:latin typeface="Arial"/>
              </a:rPr>
              <a:t> compliance</a:t>
            </a:r>
            <a:endParaRPr lang="en-US" sz="1600" b="1" dirty="0">
              <a:solidFill>
                <a:srgbClr val="000000"/>
              </a:solidFill>
              <a:latin typeface="Arial"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 meeting AA</c:v>
                </c:pt>
              </c:strCache>
            </c:strRef>
          </c:tx>
          <c:spPr>
            <a:solidFill>
              <a:srgbClr val="F8B300"/>
            </a:solidFill>
            <a:ln w="15875">
              <a:solidFill>
                <a:srgbClr val="000000"/>
              </a:solidFill>
            </a:ln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Year 1</c:v>
                </c:pt>
                <c:pt idx="1">
                  <c:v>Year 2</c:v>
                </c:pt>
                <c:pt idx="2">
                  <c:v>Clerkships</c:v>
                </c:pt>
                <c:pt idx="3">
                  <c:v>Electives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74</c:v>
                </c:pt>
                <c:pt idx="2">
                  <c:v>61</c:v>
                </c:pt>
                <c:pt idx="3">
                  <c:v>45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5875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16A9-41F0-A99B-E901B66E7F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600">
          <a:solidFill>
            <a:srgbClr val="000000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t>This deck is both the lesson and the template. Every slide is built from a built-in VCU layout, uses Arial at 16pt or larger, and is designed to clear the PowerPoint Accessibility Checker. Copy a slide, replace the text, and the structure comes with it. Slides 2 through 6 cover structure; slides 7 through 11 cover images and media; slides 12 and 13 are the repair example and the checklist.</a:t>
            </a:r>
          </a:p>
        </p:txBody>
      </p:sp>
      <p:sp>
        <p:nvSpPr>
          <p:cNvPr id="302" name="Google Shape;3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Habit demonstrated: real heading styles. Structure comes from the layout, not from font size. Outline view is the fastest proof — if a title is missing there, the slide has no title for assistive technology and the checker will flag it.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Habit demonstrated: color is never the only cue, and contrast is at least 4.5:1 for body text and 3:1 for large text and icons. WebAIM's contrast checker gives you the ratio in seconds. Print a slide in grayscale: if the meaning survives, you have not leaned on color.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Habit demonstrated: alt text on every image, plus color is not the only cue. For a chart, good alt text gives the shape of the data and the values that matter — not a description of the bars. If the table behind the chart is the real content, put the table on the slide instead.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Habit demonstrated: tables have header rows. Insert → Table creates a real table; a grid of text boxes does not. Set Table Design → Header Row, never merge cells, and never leave one blank — a screen reader loses its place. Use a table for data, never for page layout.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alt text on the image to the left is the third version. Write for the student's ear: what is this, and what should I take from it? Skip “image of” and “graphic of” — the screen reader already announces that it is an image. If the image is the question on an exam, use the testing pattern on the slide after next instead.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The test: if you deleted the image, would the slide lose information? If yes, describe it. If no, mark it decorative — that is a real fix, not a shortcut, and it clears the checker. The left image on this slide is marked decorative; the right one carries alt text. Logos, background textures and divider art are almost always decorative.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Multi-panel figures, pathways and flowcharts cannot fit one sentence. Pair short alt text with a full description the student can reach: visible text on the slide, the notes pane, or a linked handout — and say in the alt text where that description lives. Note the figure also uses line style, not color alone, to separate the three curves.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question faculty ask most: does alt text give away the answer? Only if you let it. Describing what a sighted student can see is fair; naming the diagnosis is not. The exception is in the standard itself, so you are not cutting a corner by using it.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Habit demonstrated: descriptive links. Screen reader users often pull up a list of every link on a page or slide — four items reading “click here” are useless in that list. For media, captions serve far more students than the ones with documented accommodations, including anyone watching in a noisy room.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Run the Accessibility Checker on the slide at left and it reports the missing title, the missing alt text and the contrast problem in seconds; the screenshot and the link text are the two it cannot catch for you. This is the slide to show a skeptical colleague.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Ten minutes per file, on the file you are about to post. The link text on this slide is itself the example — each one names its destination and is underlined, so it survives grayscale printing and reads correctly in a screen reader's list of links.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" name="Google Shape;213;p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791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1" name="Google Shape;221;p80"/>
          <p:cNvSpPr txBox="1">
            <a:spLocks noGrp="1"/>
          </p:cNvSpPr>
          <p:nvPr>
            <p:ph type="body" idx="1"/>
          </p:nvPr>
        </p:nvSpPr>
        <p:spPr>
          <a:xfrm>
            <a:off x="838200" y="1253067"/>
            <a:ext cx="10515600" cy="463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4" name="Google Shape;224;p8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81"/>
          <p:cNvSpPr txBox="1">
            <a:spLocks noGrp="1"/>
          </p:cNvSpPr>
          <p:nvPr>
            <p:ph type="body" idx="2"/>
          </p:nvPr>
        </p:nvSpPr>
        <p:spPr>
          <a:xfrm>
            <a:off x="5183188" y="457200"/>
            <a:ext cx="6172200" cy="5403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8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8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808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2" name="Google Shape;232;p83"/>
          <p:cNvSpPr txBox="1">
            <a:spLocks noGrp="1"/>
          </p:cNvSpPr>
          <p:nvPr>
            <p:ph type="body" idx="1"/>
          </p:nvPr>
        </p:nvSpPr>
        <p:spPr>
          <a:xfrm>
            <a:off x="838200" y="1396647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83"/>
          <p:cNvSpPr txBox="1">
            <a:spLocks noGrp="1"/>
          </p:cNvSpPr>
          <p:nvPr>
            <p:ph type="body" idx="2"/>
          </p:nvPr>
        </p:nvSpPr>
        <p:spPr>
          <a:xfrm>
            <a:off x="6172200" y="1396647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6" name="Google Shape;236;p84"/>
          <p:cNvSpPr txBox="1">
            <a:spLocks noGrp="1"/>
          </p:cNvSpPr>
          <p:nvPr>
            <p:ph type="body" idx="1"/>
          </p:nvPr>
        </p:nvSpPr>
        <p:spPr>
          <a:xfrm>
            <a:off x="839788" y="1359429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84"/>
          <p:cNvSpPr txBox="1">
            <a:spLocks noGrp="1"/>
          </p:cNvSpPr>
          <p:nvPr>
            <p:ph type="body" idx="2"/>
          </p:nvPr>
        </p:nvSpPr>
        <p:spPr>
          <a:xfrm>
            <a:off x="839788" y="2183341"/>
            <a:ext cx="5157900" cy="329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38" name="Google Shape;238;p84"/>
          <p:cNvSpPr txBox="1">
            <a:spLocks noGrp="1"/>
          </p:cNvSpPr>
          <p:nvPr>
            <p:ph type="body" idx="3"/>
          </p:nvPr>
        </p:nvSpPr>
        <p:spPr>
          <a:xfrm>
            <a:off x="6172200" y="1359429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84"/>
          <p:cNvSpPr txBox="1">
            <a:spLocks noGrp="1"/>
          </p:cNvSpPr>
          <p:nvPr>
            <p:ph type="body" idx="4"/>
          </p:nvPr>
        </p:nvSpPr>
        <p:spPr>
          <a:xfrm>
            <a:off x="6172200" y="2183341"/>
            <a:ext cx="5183100" cy="329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8264-4820-4AB9-BDD9-C6309FB7AB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437956"/>
            <a:ext cx="10515600" cy="34254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accessible slide title here to be read by a screen reader. This will be not visible in slide show mode.</a:t>
            </a:r>
          </a:p>
        </p:txBody>
      </p:sp>
    </p:spTree>
    <p:extLst>
      <p:ext uri="{BB962C8B-B14F-4D97-AF65-F5344CB8AC3E}">
        <p14:creationId xmlns:p14="http://schemas.microsoft.com/office/powerpoint/2010/main" val="334488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theme" Target="../theme/theme2.xml"/><Relationship Id="rId4" Type="http://schemas.openxmlformats.org/officeDocument/2006/relationships/image" Target="../media/image1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538912"/>
            <a:ext cx="12192000" cy="319200"/>
          </a:xfrm>
          <a:prstGeom prst="rect">
            <a:avLst/>
          </a:prstGeom>
          <a:solidFill>
            <a:srgbClr val="FFB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raphic 2" descr="Virginia Commonwealth University School of Medicine.">
            <a:extLst>
              <a:ext uri="{FF2B5EF4-FFF2-40B4-BE49-F238E27FC236}">
                <a16:creationId xmlns:a16="http://schemas.microsoft.com/office/drawing/2014/main" id="{E9BAE217-E865-46DE-8FEC-DEB774B16E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" r="3"/>
          <a:stretch/>
        </p:blipFill>
        <p:spPr>
          <a:xfrm>
            <a:off x="274320" y="5943600"/>
            <a:ext cx="2872141" cy="40233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2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538912"/>
            <a:ext cx="12192000" cy="319200"/>
          </a:xfrm>
          <a:prstGeom prst="rect">
            <a:avLst/>
          </a:prstGeom>
          <a:solidFill>
            <a:srgbClr val="FFB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31" descr="Modern building on campus at VCU reflecting in a stone pool at night."/>
          <p:cNvPicPr preferRelativeResize="0"/>
          <p:nvPr/>
        </p:nvPicPr>
        <p:blipFill rotWithShape="1">
          <a:blip r:embed="rId2">
            <a:alphaModFix/>
          </a:blip>
          <a:srcRect r="5"/>
          <a:stretch/>
        </p:blipFill>
        <p:spPr>
          <a:xfrm>
            <a:off x="1" y="0"/>
            <a:ext cx="12191350" cy="320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1" descr="We are the uncommon."/>
          <p:cNvPicPr preferRelativeResize="0"/>
          <p:nvPr/>
        </p:nvPicPr>
        <p:blipFill rotWithShape="1">
          <a:blip r:embed="rId3">
            <a:alphaModFix/>
          </a:blip>
          <a:srcRect t="228" b="228"/>
          <a:stretch/>
        </p:blipFill>
        <p:spPr>
          <a:xfrm>
            <a:off x="8777961" y="5942226"/>
            <a:ext cx="3200398" cy="57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phic 4" descr="Virginia Commonwealth University School of Medicine.">
            <a:extLst>
              <a:ext uri="{FF2B5EF4-FFF2-40B4-BE49-F238E27FC236}">
                <a16:creationId xmlns:a16="http://schemas.microsoft.com/office/drawing/2014/main" id="{E855EE7D-F680-42EE-9239-61BF70D087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" r="3"/>
          <a:stretch/>
        </p:blipFill>
        <p:spPr>
          <a:xfrm>
            <a:off x="274319" y="5687568"/>
            <a:ext cx="4895694" cy="6858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538912"/>
            <a:ext cx="12192000" cy="319200"/>
          </a:xfrm>
          <a:prstGeom prst="rect">
            <a:avLst/>
          </a:prstGeom>
          <a:solidFill>
            <a:srgbClr val="FFB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B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86;p15" descr="Modern building on campus at VCU reflecting in a stone pool at night.">
            <a:extLst>
              <a:ext uri="{FF2B5EF4-FFF2-40B4-BE49-F238E27FC236}">
                <a16:creationId xmlns:a16="http://schemas.microsoft.com/office/drawing/2014/main" id="{E62671C4-CEBB-4206-910A-DA5E21DDE3E1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3">
            <a:alphaModFix/>
          </a:blip>
          <a:srcRect l="386" t="3080" r="1771" b="5955"/>
          <a:stretch/>
        </p:blipFill>
        <p:spPr>
          <a:xfrm>
            <a:off x="7540668" y="1"/>
            <a:ext cx="4651332" cy="653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phic 3" descr="Virginia Commonwealth University School of Medicine.">
            <a:extLst>
              <a:ext uri="{FF2B5EF4-FFF2-40B4-BE49-F238E27FC236}">
                <a16:creationId xmlns:a16="http://schemas.microsoft.com/office/drawing/2014/main" id="{33644074-1EA7-451F-BB54-51914B2CF5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" r="3"/>
          <a:stretch/>
        </p:blipFill>
        <p:spPr>
          <a:xfrm>
            <a:off x="274319" y="5687568"/>
            <a:ext cx="4895694" cy="6858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accessibility.vcu.ed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pport.microsoft.com" TargetMode="External"/><Relationship Id="rId4" Type="http://schemas.openxmlformats.org/officeDocument/2006/relationships/hyperlink" Target="https://webaim.org/resourc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"/>
          <p:cNvSpPr txBox="1">
            <a:spLocks noGrp="1"/>
          </p:cNvSpPr>
          <p:nvPr>
            <p:ph type="title"/>
          </p:nvPr>
        </p:nvSpPr>
        <p:spPr>
          <a:xfrm>
            <a:off x="268930" y="566928"/>
            <a:ext cx="7085016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Accessible Slides </a:t>
            </a:r>
            <a:br>
              <a:rPr lang="en-US" sz="40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Practice</a:t>
            </a:r>
          </a:p>
        </p:txBody>
      </p:sp>
      <p:sp>
        <p:nvSpPr>
          <p:cNvPr id="305" name="Google Shape;305;p11"/>
          <p:cNvSpPr txBox="1"/>
          <p:nvPr/>
        </p:nvSpPr>
        <p:spPr>
          <a:xfrm>
            <a:off x="268930" y="2395728"/>
            <a:ext cx="57123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200" b="0" i="0" u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200" dirty="0">
                <a:solidFill>
                  <a:srgbClr val="333333"/>
                </a:solidFill>
              </a:rPr>
              <a:t>n </a:t>
            </a:r>
            <a:r>
              <a:rPr lang="en-US" sz="2200" b="0" i="0" u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example deck you can copy from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VCU School of Medicine ADA Title II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600" dirty="0">
                <a:solidFill>
                  <a:srgbClr val="333333"/>
                </a:solidFill>
              </a:rPr>
            </a:br>
            <a:r>
              <a:rPr lang="en-US" sz="1600" dirty="0">
                <a:solidFill>
                  <a:srgbClr val="333333"/>
                </a:solidFill>
              </a:rPr>
              <a:t>September 2026</a:t>
            </a:r>
            <a:endParaRPr lang="en-US" sz="1600" b="0" i="0" u="none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to Use This Deck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298448"/>
            <a:ext cx="5029200" cy="411480"/>
          </a:xfr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 slides from 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41248" y="1783080"/>
            <a:ext cx="5029200" cy="2788920"/>
          </a:xfrm>
        </p:spPr>
        <p:txBody>
          <a:bodyPr wrap="square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slides with Home → New Slide → Layout. Never start from an empty box.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the title into the title placeholder, then confirm it in View → Outline.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Copy the example closest to your content and replace the text.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 Arial at 18pt or larger, and keep text black on white.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6327648" y="1298448"/>
            <a:ext cx="5029200" cy="411480"/>
          </a:xfr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 before you post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xfrm>
            <a:off x="6327648" y="1783080"/>
            <a:ext cx="5029200" cy="2788920"/>
          </a:xfrm>
        </p:spPr>
        <p:txBody>
          <a:bodyPr wrap="square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 Review → Check Accessibility and clear every error.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Right-click each image → View Alt Text and name its teaching point.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 Home → Arrange → Selection Pane and read the list bottom to top.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 the notes pane — it names the habit each slide demonstrates.</a:t>
            </a:r>
          </a:p>
        </p:txBody>
      </p:sp>
      <p:sp>
        <p:nvSpPr>
          <p:cNvPr id="7" name="Tip: layouts carry structure"/>
          <p:cNvSpPr txBox="1"/>
          <p:nvPr/>
        </p:nvSpPr>
        <p:spPr>
          <a:xfrm>
            <a:off x="841248" y="4709160"/>
            <a:ext cx="10515600" cy="96012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Start here: the layout does the structural work. A title typed into a placeholder becomes a real heading for a screen reader; the same words in a drawn text box do not.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Color, Contrast, and Type Size</a:t>
            </a:r>
          </a:p>
        </p:txBody>
      </p:sp>
      <p:sp>
        <p:nvSpPr>
          <p:cNvPr id="3" name="Heading: pairings that pass"/>
          <p:cNvSpPr txBox="1"/>
          <p:nvPr/>
        </p:nvSpPr>
        <p:spPr>
          <a:xfrm>
            <a:off x="841248" y="137160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Pairings that pass</a:t>
            </a:r>
          </a:p>
        </p:txBody>
      </p:sp>
      <p:sp>
        <p:nvSpPr>
          <p:cNvPr id="4" name="Contrast example 1"/>
          <p:cNvSpPr txBox="1"/>
          <p:nvPr/>
        </p:nvSpPr>
        <p:spPr>
          <a:xfrm>
            <a:off x="841248" y="1847088"/>
            <a:ext cx="5029200" cy="71323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 lIns="146304" tIns="109728" rIns="146304" bIns="109728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Black background, white text</a:t>
            </a:r>
          </a:p>
        </p:txBody>
      </p:sp>
      <p:sp>
        <p:nvSpPr>
          <p:cNvPr id="5" name="Contrast example 2"/>
          <p:cNvSpPr txBox="1"/>
          <p:nvPr/>
        </p:nvSpPr>
        <p:spPr>
          <a:xfrm>
            <a:off x="841248" y="2688336"/>
            <a:ext cx="5029200" cy="713232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VCU gold background, black text</a:t>
            </a:r>
          </a:p>
        </p:txBody>
      </p:sp>
      <p:sp>
        <p:nvSpPr>
          <p:cNvPr id="6" name="Contrast example 3"/>
          <p:cNvSpPr txBox="1"/>
          <p:nvPr/>
        </p:nvSpPr>
        <p:spPr>
          <a:xfrm>
            <a:off x="841248" y="3529584"/>
            <a:ext cx="50292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White background, dark gray text</a:t>
            </a:r>
          </a:p>
        </p:txBody>
      </p:sp>
      <p:sp>
        <p:nvSpPr>
          <p:cNvPr id="7" name="Heading: do not rely on color alone"/>
          <p:cNvSpPr txBox="1"/>
          <p:nvPr/>
        </p:nvSpPr>
        <p:spPr>
          <a:xfrm>
            <a:off x="6327648" y="137160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not rely on color alone</a:t>
            </a:r>
          </a:p>
        </p:txBody>
      </p:sp>
      <p:sp>
        <p:nvSpPr>
          <p:cNvPr id="8" name="Rules for color use"/>
          <p:cNvSpPr txBox="1"/>
          <p:nvPr/>
        </p:nvSpPr>
        <p:spPr>
          <a:xfrm>
            <a:off x="6327648" y="1847088"/>
            <a:ext cx="5029200" cy="239572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Label data on the chart itself instead of a color-only legend.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Pair red or green with a word: “Overdue,” “Complete.”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 links underlined so they still read as links in grayscale.</a:t>
            </a:r>
          </a:p>
        </p:txBody>
      </p:sp>
      <p:sp>
        <p:nvSpPr>
          <p:cNvPr id="9" name="Tip: using VCU gold safely"/>
          <p:cNvSpPr txBox="1"/>
          <p:nvPr/>
        </p:nvSpPr>
        <p:spPr>
          <a:xfrm>
            <a:off x="841248" y="4617720"/>
            <a:ext cx="10515600" cy="105156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Gold is a background color</a:t>
            </a:r>
            <a:r>
              <a:rPr lang="en-US" sz="180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not a text color.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Behind black text it reaches </a:t>
            </a:r>
            <a:r>
              <a:rPr lang="en-US" sz="1800" dirty="0"/>
              <a:t>compliance,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 gold text on white </a:t>
            </a:r>
            <a:r>
              <a:rPr lang="en-US" sz="1800" dirty="0"/>
              <a:t>does not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Ensure body text is 18pt and </a:t>
            </a:r>
            <a:r>
              <a:rPr lang="en-US" sz="2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titles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2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28pt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 larger.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Charts: Insert Them, Never Screenshot Them</a:t>
            </a:r>
          </a:p>
        </p:txBody>
      </p:sp>
      <p:graphicFrame>
        <p:nvGraphicFramePr>
          <p:cNvPr id="3" name="Sample chart: courses meeting WCAG 2.1 AA" descr="Column chart, sample data: courses meeting WCAG 2.1 AA. Year 1, 82 percent; Year 2, 74; clerkships, 61; electives, 45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979067"/>
              </p:ext>
            </p:extLst>
          </p:nvPr>
        </p:nvGraphicFramePr>
        <p:xfrm>
          <a:off x="841248" y="1417320"/>
          <a:ext cx="576072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Why this chart works"/>
          <p:cNvSpPr txBox="1"/>
          <p:nvPr/>
        </p:nvSpPr>
        <p:spPr>
          <a:xfrm>
            <a:off x="6876288" y="1417320"/>
            <a:ext cx="4480560" cy="420624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native chart is accessible data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→ Chart keeps the numbers behind the picture. A pasted screenshot has no data and no selectable text.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column is labeled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value sits on the bar, so the chart still reads in grayscale and needs no color-coded legend.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still needs alt text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“Column chart, sample data: courses meeting WCAG 2.1 AA. Year 1, 82 percent; Year 2, 74; clerkships, 61; electives, 45.”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Tables: One Header Row, No Merged Cells</a:t>
            </a:r>
          </a:p>
        </p:txBody>
      </p:sp>
      <p:graphicFrame>
        <p:nvGraphicFramePr>
          <p:cNvPr id="3" name="Pre-publish check table" descr="Table: pre-publish accessibility checks by file type, listing what to check, where to check it, and how long it takes."/>
          <p:cNvGraphicFramePr>
            <a:graphicFrameLocks noGrp="1"/>
          </p:cNvGraphicFramePr>
          <p:nvPr/>
        </p:nvGraphicFramePr>
        <p:xfrm>
          <a:off x="841248" y="1481328"/>
          <a:ext cx="10515600" cy="2770629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File type</a:t>
                      </a:r>
                    </a:p>
                  </a:txBody>
                  <a:tcPr marL="109728" marR="109728" anchor="ctr">
                    <a:solidFill>
                      <a:srgbClr val="F8B3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What to check</a:t>
                      </a:r>
                    </a:p>
                  </a:txBody>
                  <a:tcPr marL="109728" marR="109728" anchor="ctr">
                    <a:solidFill>
                      <a:srgbClr val="F8B3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Where to check it</a:t>
                      </a:r>
                    </a:p>
                  </a:txBody>
                  <a:tcPr marL="109728" marR="109728" anchor="ctr">
                    <a:solidFill>
                      <a:srgbClr val="F8B3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</a:t>
                      </a:r>
                    </a:p>
                  </a:txBody>
                  <a:tcPr marL="109728" marR="109728" anchor="ctr">
                    <a:solidFill>
                      <a:srgbClr val="F8B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20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Slides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Unique title, alt text, reading order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Review → Check Accessibility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min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20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PDFs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Tags, reading order, selectable text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Acrobat → Accessibility check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min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20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Video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Captions, transcript, described visuals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Caption editor in your video tool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 min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20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Handouts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Heading styles, link text, tables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Word → Check Accessibility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min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ip: what makes the table pass"/>
          <p:cNvSpPr txBox="1"/>
          <p:nvPr/>
        </p:nvSpPr>
        <p:spPr>
          <a:xfrm>
            <a:off x="841248" y="4434840"/>
            <a:ext cx="10515600" cy="118872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Why this table passes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top row is marked in Table Design → Header Row, every cell holds text, nothing is merged or split, and the type is Arial 18pt in black — a 21:1 contrast ratio.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Images: What Good Alt Text Sounds Like</a:t>
            </a:r>
          </a:p>
        </p:txBody>
      </p:sp>
      <p:pic>
        <p:nvPicPr>
          <p:cNvPr id="3" name="Illustrative rhythm strip" descr="Illustrative rhythm strip: regular narrow-complex rhythm at about 75 beats per minute, with a P wave before every QR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417320"/>
            <a:ext cx="5760720" cy="228600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4" name="Tip: the shape of good alt text"/>
          <p:cNvSpPr txBox="1"/>
          <p:nvPr/>
        </p:nvSpPr>
        <p:spPr>
          <a:xfrm>
            <a:off x="841248" y="3886200"/>
            <a:ext cx="5760720" cy="173736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shape of a good description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sentence, 15 to 20 words: name what the image is, then the point it makes. Two sentences means it is a complex figure — see the next slide but one.</a:t>
            </a:r>
          </a:p>
        </p:txBody>
      </p:sp>
      <p:sp>
        <p:nvSpPr>
          <p:cNvPr id="5" name="Three versions of the same alt text"/>
          <p:cNvSpPr txBox="1"/>
          <p:nvPr/>
        </p:nvSpPr>
        <p:spPr>
          <a:xfrm>
            <a:off x="6876288" y="1417320"/>
            <a:ext cx="4480560" cy="420624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Too vague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“ECG strip.” Names the object, not the point. A student who cannot see it learns nothing.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Too long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0" i="0" u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“Rhythm strip on standard graph paper at 25 mm per second, six beats, each with a rounded upright P wave, a narrow QRS…” Screen readers read every word, with no way to skim.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Just right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dirty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“Illustrative rhythm strip: regular narrow-complex rhythm at about 75 beats per minute, with a P wave before every QRS.”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Decorative or Informative?</a:t>
            </a:r>
          </a:p>
        </p:txBody>
      </p:sp>
      <p:pic>
        <p:nvPicPr>
          <p:cNvPr id="3" name="Decorative patter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438" y="1115312"/>
            <a:ext cx="4444449" cy="2414144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4" name="Decorative: the fix"/>
          <p:cNvSpPr txBox="1"/>
          <p:nvPr/>
        </p:nvSpPr>
        <p:spPr>
          <a:xfrm>
            <a:off x="841248" y="3703320"/>
            <a:ext cx="5029200" cy="182880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Decorative — mark it, do not describe it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Ornament carries no information. Right-click → View Alt Text → check “Mark as decorative.” Screen readers skip it and the checker stops asking.</a:t>
            </a:r>
          </a:p>
        </p:txBody>
      </p:sp>
      <p:sp>
        <p:nvSpPr>
          <p:cNvPr id="6" name="Informative: the fix" descr="Diagram: a dendritic cell presents antigen to a naive T cell, activating it"/>
          <p:cNvSpPr txBox="1"/>
          <p:nvPr/>
        </p:nvSpPr>
        <p:spPr>
          <a:xfrm>
            <a:off x="6327648" y="3703320"/>
            <a:ext cx="5029200" cy="182880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Informative — write the teaching point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Alt: “Diagram: a dendritic cell presents antigen to a naive T cell, activating it.” Remove the image and the slide loses content — so it needs words.</a:t>
            </a:r>
          </a:p>
        </p:txBody>
      </p:sp>
      <p:pic>
        <p:nvPicPr>
          <p:cNvPr id="8" name="Picture 7" descr="Diagram: a dendritic cell presents antigen to a naive T cell, activating it">
            <a:extLst>
              <a:ext uri="{FF2B5EF4-FFF2-40B4-BE49-F238E27FC236}">
                <a16:creationId xmlns:a16="http://schemas.microsoft.com/office/drawing/2014/main" id="{0A7DCFEB-714E-5C8B-1CA6-BF301E7946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7701"/>
          <a:stretch>
            <a:fillRect/>
          </a:stretch>
        </p:blipFill>
        <p:spPr>
          <a:xfrm>
            <a:off x="6321554" y="1170432"/>
            <a:ext cx="4951476" cy="23865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Complex Figures: Short Alt, Full Description</a:t>
            </a:r>
          </a:p>
        </p:txBody>
      </p:sp>
      <p:pic>
        <p:nvPicPr>
          <p:cNvPr id="3" name="Wound healing figure" descr="Figure 2: four stages of wound healing with a graph of cell activity over time. Full description in the text beside the figur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417320"/>
            <a:ext cx="5760720" cy="3072384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4" name="Tip: descriptions help everyone"/>
          <p:cNvSpPr txBox="1"/>
          <p:nvPr/>
        </p:nvSpPr>
        <p:spPr>
          <a:xfrm>
            <a:off x="841248" y="4617720"/>
            <a:ext cx="5760720" cy="100584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full description is the figure legend you would have written anyway — and sighted students read it too.</a:t>
            </a:r>
          </a:p>
        </p:txBody>
      </p:sp>
      <p:sp>
        <p:nvSpPr>
          <p:cNvPr id="5" name="Short alt plus full description"/>
          <p:cNvSpPr txBox="1"/>
          <p:nvPr/>
        </p:nvSpPr>
        <p:spPr>
          <a:xfrm>
            <a:off x="6876288" y="1417320"/>
            <a:ext cx="4480560" cy="420624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 alt text, on the image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6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“Figure 2: four stages of wound healing with a graph of cell activity over time. Full description in the text beside the figure.”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 description, on the slide or in the notes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“Stages run injury, 0 to 1 day; inflammation, 1 to 4 days; proliferation, 4 to 21 days; remodeling, 21 days to 1 year. Neutrophil activity peaks first, macrophages next, fibroblasts last and longest.”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the Image Is the Question</a:t>
            </a:r>
          </a:p>
        </p:txBody>
      </p:sp>
      <p:sp>
        <p:nvSpPr>
          <p:cNvPr id="3" name="Teaching pattern" descr="Micrograph of normal cardiac muscle: branching fibers, central nuclei, intercalated discs"/>
          <p:cNvSpPr txBox="1"/>
          <p:nvPr/>
        </p:nvSpPr>
        <p:spPr>
          <a:xfrm>
            <a:off x="841249" y="2051636"/>
            <a:ext cx="4337790" cy="2017443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Teaching: describe it in full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 is no answer to protect, and the description is good teaching for everyone.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Alt: “Micrograph of normal cardiac muscle: branching fibers, central nuclei, intercalated discs.”</a:t>
            </a:r>
          </a:p>
        </p:txBody>
      </p:sp>
      <p:sp>
        <p:nvSpPr>
          <p:cNvPr id="4" name="Testing pattern"/>
          <p:cNvSpPr txBox="1"/>
          <p:nvPr/>
        </p:nvSpPr>
        <p:spPr>
          <a:xfrm>
            <a:off x="5413248" y="2051635"/>
            <a:ext cx="4122638" cy="2017444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Testing: identify, do not reveal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Rules exempt</a:t>
            </a:r>
            <a:r>
              <a:rPr lang="en-US" sz="1700" dirty="0"/>
              <a:t> </a:t>
            </a: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image that is a test text would give away. Name the image type only, and keep the question, choices and buttons accessible.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1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Alt: “Photomicrograph of a tissue section - Q14.”</a:t>
            </a:r>
          </a:p>
        </p:txBody>
      </p:sp>
      <p:sp>
        <p:nvSpPr>
          <p:cNvPr id="5" name="Tip: the accommodation path"/>
          <p:cNvSpPr txBox="1"/>
          <p:nvPr/>
        </p:nvSpPr>
        <p:spPr>
          <a:xfrm>
            <a:off x="841248" y="4297680"/>
            <a:ext cx="8748426" cy="137160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Accommodations are a separate track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Send the student to SAEO before the session, not the morning of. A trained describer, a tactile version, or an equivalent question all work. If seeing the image is a true program requirement, that call belongs to your office and counsel.</a:t>
            </a:r>
          </a:p>
        </p:txBody>
      </p:sp>
      <p:pic>
        <p:nvPicPr>
          <p:cNvPr id="7" name="Picture 6" descr="The image features a vibrant, swirling pattern of red and white hues, resembling a marbled texture.&#10;">
            <a:extLst>
              <a:ext uri="{FF2B5EF4-FFF2-40B4-BE49-F238E27FC236}">
                <a16:creationId xmlns:a16="http://schemas.microsoft.com/office/drawing/2014/main" id="{1E298165-D328-06CA-2DFF-80419B58A7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092" r="16737" b="-1"/>
          <a:stretch>
            <a:fillRect/>
          </a:stretch>
        </p:blipFill>
        <p:spPr>
          <a:xfrm>
            <a:off x="798832" y="1260182"/>
            <a:ext cx="8790842" cy="562853"/>
          </a:xfrm>
          <a:prstGeom prst="rect">
            <a:avLst/>
          </a:prstGeom>
        </p:spPr>
      </p:pic>
      <p:pic>
        <p:nvPicPr>
          <p:cNvPr id="9" name="Picture 8" descr="Alt Text box in PowerPoint used as an example for how to describe images">
            <a:extLst>
              <a:ext uri="{FF2B5EF4-FFF2-40B4-BE49-F238E27FC236}">
                <a16:creationId xmlns:a16="http://schemas.microsoft.com/office/drawing/2014/main" id="{9863E70B-3CE7-7946-9D8B-6F9AF280B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845" y="1035204"/>
            <a:ext cx="2444876" cy="497865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521DCD2-0F57-0BF2-497B-EF1D3A629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598434" y="1035204"/>
            <a:ext cx="1061411" cy="3638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Links, Captions, and Transcripts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298448"/>
            <a:ext cx="5029200" cy="411480"/>
          </a:xfr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41248" y="1783080"/>
            <a:ext cx="5029200" cy="2065906"/>
          </a:xfrm>
        </p:spPr>
        <p:txBody>
          <a:bodyPr wrap="square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 the destination of the link: “</a:t>
            </a: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Histology Website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Never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“click here,” “read more,” or a bare web address.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 them </a:t>
            </a:r>
            <a:r>
              <a:rPr lang="en-US" sz="1800" b="0" i="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underlined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so they read as links without color.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6327648" y="1298448"/>
            <a:ext cx="5029200" cy="411480"/>
          </a:xfrm>
        </p:spPr>
        <p:txBody>
          <a:bodyPr wrap="square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Video and audio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>
          <a:xfrm>
            <a:off x="6327648" y="1783080"/>
            <a:ext cx="5029200" cy="2788920"/>
          </a:xfrm>
        </p:spPr>
        <p:txBody>
          <a:bodyPr wrap="square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Auto-captions are a draft — fix the terminology and the drug names.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Audio-only content needs a transcript.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Arial"/>
              <a:buChar char="•"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autoplay for embedded videos; keep controls reachable by keyboard.</a:t>
            </a:r>
          </a:p>
        </p:txBody>
      </p:sp>
      <p:sp>
        <p:nvSpPr>
          <p:cNvPr id="10" name="Tip: embedded clips are yours">
            <a:extLst>
              <a:ext uri="{FF2B5EF4-FFF2-40B4-BE49-F238E27FC236}">
                <a16:creationId xmlns:a16="http://schemas.microsoft.com/office/drawing/2014/main" id="{F2E3CB1E-8DFC-B06A-0482-56F8D9121CF0}"/>
              </a:ext>
            </a:extLst>
          </p:cNvPr>
          <p:cNvSpPr txBox="1"/>
          <p:nvPr/>
        </p:nvSpPr>
        <p:spPr>
          <a:xfrm>
            <a:off x="841248" y="3895344"/>
            <a:ext cx="10515600" cy="822960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clip you embed is a clip you own — if it is not captioned, it is not ready to post, even when someone else made it. (</a:t>
            </a:r>
            <a:r>
              <a:rPr lang="en-US"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ie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Youtube</a:t>
            </a: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videos, etc.)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and After: One Slide, Five Fixes</a:t>
            </a:r>
          </a:p>
        </p:txBody>
      </p:sp>
      <p:pic>
        <p:nvPicPr>
          <p:cNvPr id="3" name="Example of an inaccessible slide" descr="Example of an inaccessible slide: a gold title drawn as a text box on white, a pasted screenshot standing in for a table, small light gray body text, a red square labeled “abnormal,” and a link reading “click here.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417320"/>
            <a:ext cx="5760720" cy="324612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4" name="Tip: these are two-minute fixes"/>
          <p:cNvSpPr txBox="1"/>
          <p:nvPr/>
        </p:nvSpPr>
        <p:spPr>
          <a:xfrm>
            <a:off x="841248" y="5112580"/>
            <a:ext cx="5760720" cy="510979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Every fix here takes under two minutes.</a:t>
            </a:r>
          </a:p>
        </p:txBody>
      </p:sp>
      <p:sp>
        <p:nvSpPr>
          <p:cNvPr id="5" name="Five failures and their fixes"/>
          <p:cNvSpPr txBox="1"/>
          <p:nvPr/>
        </p:nvSpPr>
        <p:spPr>
          <a:xfrm>
            <a:off x="6876288" y="1417320"/>
            <a:ext cx="4480560" cy="420624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Title drawn as a text box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title in Outline view, so the slide has none.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Gold text on white — 1.8:1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black text; keep gold behind it.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A screenshot of a table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selectable text, no header row.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Small, faint body text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12pt light gray. Use 18pt black.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“Click here” and a color-only key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 the destination; label the red square.</a:t>
            </a:r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B990A41E-5DED-2D81-2291-9D5C4E1C3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4019" y="4194616"/>
            <a:ext cx="861034" cy="822961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79A75B0-9162-5917-6723-D72816040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91173" y="1619573"/>
            <a:ext cx="3885115" cy="1773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60FFEA-BBCB-07F3-4D98-51D9436FD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2975675" y="2020204"/>
            <a:ext cx="3900613" cy="2769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C777AC-8DCC-0636-6EE7-D70A800F2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890434" y="2960176"/>
            <a:ext cx="3985854" cy="2479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AEC5E2-7CB2-F9CD-EF1D-F4FCEA42A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4925981" y="3429000"/>
            <a:ext cx="1950307" cy="28571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65EFAA6-74DB-4FE3-B001-2D3993169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4533254" y="3843580"/>
            <a:ext cx="2343034" cy="46525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47472"/>
            <a:ext cx="10515600" cy="822960"/>
          </a:xfrm>
        </p:spPr>
        <p:txBody>
          <a:bodyPr wrap="square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Final Review</a:t>
            </a:r>
          </a:p>
        </p:txBody>
      </p:sp>
      <p:sp>
        <p:nvSpPr>
          <p:cNvPr id="3" name="The ten-minute pass"/>
          <p:cNvSpPr txBox="1"/>
          <p:nvPr/>
        </p:nvSpPr>
        <p:spPr>
          <a:xfrm>
            <a:off x="841248" y="1371600"/>
            <a:ext cx="6309360" cy="370332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Build from a layout, never a blank box.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Give every slide one unique title, and check View → Outline.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Add alt text to every image; mark the ornament decorative.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Black on white, Arial, 18pt body and 28pt-plus titles.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Real tables with a header row — no screenshots.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Name your links by their destination.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7. Run Review → Check Accessibility and clear every error.</a:t>
            </a:r>
          </a:p>
        </p:txBody>
      </p:sp>
      <p:sp>
        <p:nvSpPr>
          <p:cNvPr id="4" name="Resources"/>
          <p:cNvSpPr txBox="1"/>
          <p:nvPr/>
        </p:nvSpPr>
        <p:spPr>
          <a:xfrm>
            <a:off x="7424927" y="1371600"/>
            <a:ext cx="3931920" cy="3703320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txBody>
          <a:bodyPr wrap="square" lIns="146304" tIns="109728" rIns="146304" bIns="109728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Where to learn more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sng" dirty="0">
                <a:solidFill>
                  <a:srgbClr val="0B4CA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VCU Digital Accessibility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b="0" i="0" u="none" dirty="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Local how-tos, FAQs and standards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sng" dirty="0">
                <a:solidFill>
                  <a:srgbClr val="0B4CA1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WebAIM resources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b="0" i="0" u="none" dirty="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Alt text, contrast, tables, links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700" b="1" i="0" u="sng" dirty="0">
                <a:solidFill>
                  <a:srgbClr val="0B4CA1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Microsoft accessibility support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dirty="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The checker in PowerPoint, Word and PDF</a:t>
            </a:r>
          </a:p>
        </p:txBody>
      </p:sp>
      <p:sp>
        <p:nvSpPr>
          <p:cNvPr id="5" name="Closing line"/>
          <p:cNvSpPr txBox="1"/>
          <p:nvPr/>
        </p:nvSpPr>
        <p:spPr>
          <a:xfrm>
            <a:off x="841248" y="5257800"/>
            <a:ext cx="10515600" cy="566928"/>
          </a:xfrm>
          <a:prstGeom prst="rect">
            <a:avLst/>
          </a:prstGeom>
          <a:solidFill>
            <a:srgbClr val="F8B300"/>
          </a:solidFill>
          <a:ln>
            <a:noFill/>
          </a:ln>
        </p:spPr>
        <p:txBody>
          <a:bodyPr wrap="square" lIns="146304" tIns="109728" rIns="146304" bIns="109728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file. One fix. This week.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gh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B3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CU PP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28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ight - Title, Horizontal Img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B3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CU PP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ight - Title, Vertical Img">
  <a:themeElements>
    <a:clrScheme name="VC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B3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CU PP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2085</Words>
  <Application>Microsoft Office PowerPoint</Application>
  <PresentationFormat>Widescreen</PresentationFormat>
  <Paragraphs>136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Light</vt:lpstr>
      <vt:lpstr>Light - Title, Horizontal Img</vt:lpstr>
      <vt:lpstr>Light - Title, Vertical Img</vt:lpstr>
      <vt:lpstr>Accessible Slides  in Practice</vt:lpstr>
      <vt:lpstr>How to Use This Deck</vt:lpstr>
      <vt:lpstr>Color, Contrast, and Type Size</vt:lpstr>
      <vt:lpstr>Charts: Insert Them, Never Screenshot Them</vt:lpstr>
      <vt:lpstr>Tables: One Header Row, No Merged Cells</vt:lpstr>
      <vt:lpstr>Images: What Good Alt Text Sounds Like</vt:lpstr>
      <vt:lpstr>Decorative or Informative?</vt:lpstr>
      <vt:lpstr>Complex Figures: Short Alt, Full Description</vt:lpstr>
      <vt:lpstr>When the Image Is the Question</vt:lpstr>
      <vt:lpstr>Links, Captions, and Transcripts</vt:lpstr>
      <vt:lpstr>Before and After: One Slide, Five Fixes</vt:lpstr>
      <vt:lpstr>Final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Lori Gibbons</dc:creator>
  <cp:lastModifiedBy>Kenneth Warren</cp:lastModifiedBy>
  <cp:revision>34</cp:revision>
  <dcterms:modified xsi:type="dcterms:W3CDTF">2026-09-13T23:58:51Z</dcterms:modified>
</cp:coreProperties>
</file>