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860"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2596264b4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2596264b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498add3938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498add393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498add3938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498add3938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2596264b4f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2596264b4f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2596264b4f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2596264b4f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2596264b4f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2596264b4f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2596264b4f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2596264b4f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2596264b4f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2596264b4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2596264b4f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2596264b4f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2596264b4f_1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2596264b4f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2596264b4f_1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2596264b4f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4c1296ad6b_1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4c1296ad6b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2596264b4f_1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2596264b4f_1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2596264b4f_1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2596264b4f_1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2596264b4f_1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2596264b4f_1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2596264b4f_1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2596264b4f_1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2596264b4f_1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2596264b4f_1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2596264b4f_1_1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2596264b4f_1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2596264b4f_1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2596264b4f_1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2596264b4f_1_1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2596264b4f_1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4c1296ad6b_1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4c1296ad6b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2596264b4f_1_1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2596264b4f_1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2596264b4f_1_1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2596264b4f_1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2596264b4f_1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22596264b4f_1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2596264b4f_1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22596264b4f_1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2596264b4f_1_1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22596264b4f_1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22596264b4f_1_1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22596264b4f_1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4c1296ad6b_1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24c1296ad6b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4c1296ad6b_1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24c1296ad6b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4c1296ad6b_1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4c1296ad6b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4c1296ad6b_1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4c1296ad6b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4c1296ad6b_1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4c1296ad6b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2.jpg"/><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9.jpg"/><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34.jpg"/><Relationship Id="rId4" Type="http://schemas.openxmlformats.org/officeDocument/2006/relationships/image" Target="../media/image33.jpg"/></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40.jp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44.jp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image" Target="../media/image48.jpg"/><Relationship Id="rId4" Type="http://schemas.openxmlformats.org/officeDocument/2006/relationships/image" Target="../media/image47.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gallery.library.vcu.edu/items/show/92522"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michiganintheworld.history.lsa.umich.edu/antivietnamwar/exhibits/show/exhibit/draft_protests/the-military-draft-during-the-#:~:text=During%20the%20Vietnam%20War%20era,eligible%20pool%20of%2027%20million."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hyperlink" Target="https://post3legion.org/Vietnam_Statistics.pdf"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1150600"/>
            <a:ext cx="9144003" cy="2285999"/>
          </a:xfrm>
          <a:prstGeom prst="rect">
            <a:avLst/>
          </a:prstGeom>
          <a:noFill/>
          <a:ln>
            <a:noFill/>
          </a:ln>
        </p:spPr>
      </p:pic>
      <p:sp>
        <p:nvSpPr>
          <p:cNvPr id="55" name="Google Shape;55;p13"/>
          <p:cNvSpPr txBox="1"/>
          <p:nvPr/>
        </p:nvSpPr>
        <p:spPr>
          <a:xfrm>
            <a:off x="762850" y="3629350"/>
            <a:ext cx="7512900" cy="1416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a:solidFill>
                  <a:schemeClr val="dk1"/>
                </a:solidFill>
                <a:latin typeface="Courier New"/>
                <a:ea typeface="Courier New"/>
                <a:cs typeface="Courier New"/>
                <a:sym typeface="Courier New"/>
              </a:rPr>
              <a:t>Exhibition curated by the Class of </a:t>
            </a:r>
            <a:endParaRPr sz="1600">
              <a:solidFill>
                <a:schemeClr val="dk1"/>
              </a:solidFill>
              <a:latin typeface="Courier New"/>
              <a:ea typeface="Courier New"/>
              <a:cs typeface="Courier New"/>
              <a:sym typeface="Courier New"/>
            </a:endParaRPr>
          </a:p>
          <a:p>
            <a:pPr marL="0" lvl="0" indent="0" algn="ctr" rtl="0">
              <a:spcBef>
                <a:spcPts val="0"/>
              </a:spcBef>
              <a:spcAft>
                <a:spcPts val="0"/>
              </a:spcAft>
              <a:buNone/>
            </a:pPr>
            <a:r>
              <a:rPr lang="en" sz="1600">
                <a:solidFill>
                  <a:schemeClr val="dk1"/>
                </a:solidFill>
                <a:latin typeface="Courier New"/>
                <a:ea typeface="Courier New"/>
                <a:cs typeface="Courier New"/>
                <a:sym typeface="Courier New"/>
              </a:rPr>
              <a:t>History 657: Controversy &amp; Public History</a:t>
            </a:r>
            <a:endParaRPr sz="1600">
              <a:solidFill>
                <a:schemeClr val="dk1"/>
              </a:solidFill>
              <a:latin typeface="Courier New"/>
              <a:ea typeface="Courier New"/>
              <a:cs typeface="Courier New"/>
              <a:sym typeface="Courier New"/>
            </a:endParaRPr>
          </a:p>
          <a:p>
            <a:pPr marL="0" lvl="0" indent="0" algn="ctr" rtl="0">
              <a:spcBef>
                <a:spcPts val="0"/>
              </a:spcBef>
              <a:spcAft>
                <a:spcPts val="0"/>
              </a:spcAft>
              <a:buNone/>
            </a:pPr>
            <a:endParaRPr sz="1600">
              <a:solidFill>
                <a:schemeClr val="dk1"/>
              </a:solidFill>
              <a:latin typeface="Courier New"/>
              <a:ea typeface="Courier New"/>
              <a:cs typeface="Courier New"/>
              <a:sym typeface="Courier New"/>
            </a:endParaRPr>
          </a:p>
          <a:p>
            <a:pPr marL="0" lvl="0" indent="0" algn="ctr" rtl="0">
              <a:spcBef>
                <a:spcPts val="0"/>
              </a:spcBef>
              <a:spcAft>
                <a:spcPts val="0"/>
              </a:spcAft>
              <a:buNone/>
            </a:pPr>
            <a:r>
              <a:rPr lang="en" sz="1600">
                <a:solidFill>
                  <a:schemeClr val="dk1"/>
                </a:solidFill>
                <a:latin typeface="Courier New"/>
                <a:ea typeface="Courier New"/>
                <a:cs typeface="Courier New"/>
                <a:sym typeface="Courier New"/>
              </a:rPr>
              <a:t>Meredith Glasco, Elliott Martin, Kayla Payne, James Randall </a:t>
            </a:r>
            <a:endParaRPr sz="1600">
              <a:solidFill>
                <a:schemeClr val="dk1"/>
              </a:solidFill>
              <a:latin typeface="Courier New"/>
              <a:ea typeface="Courier New"/>
              <a:cs typeface="Courier New"/>
              <a:sym typeface="Courier New"/>
            </a:endParaRPr>
          </a:p>
          <a:p>
            <a:pPr marL="0" lvl="0" indent="0" algn="ctr" rtl="0">
              <a:spcBef>
                <a:spcPts val="0"/>
              </a:spcBef>
              <a:spcAft>
                <a:spcPts val="0"/>
              </a:spcAft>
              <a:buNone/>
            </a:pPr>
            <a:r>
              <a:rPr lang="en" sz="1600">
                <a:solidFill>
                  <a:schemeClr val="dk1"/>
                </a:solidFill>
                <a:latin typeface="Courier New"/>
                <a:ea typeface="Courier New"/>
                <a:cs typeface="Courier New"/>
                <a:sym typeface="Courier New"/>
              </a:rPr>
              <a:t>&amp; Dr. Emilie Raymond</a:t>
            </a:r>
            <a:endParaRPr sz="1600">
              <a:solidFill>
                <a:schemeClr val="dk1"/>
              </a:solidFill>
              <a:latin typeface="Courier New"/>
              <a:ea typeface="Courier New"/>
              <a:cs typeface="Courier New"/>
              <a:sym typeface="Courier New"/>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990"/>
              <a:buNone/>
            </a:pPr>
            <a:r>
              <a:rPr lang="en" sz="3659" b="1">
                <a:latin typeface="Courier New"/>
                <a:ea typeface="Courier New"/>
                <a:cs typeface="Courier New"/>
                <a:sym typeface="Courier New"/>
              </a:rPr>
              <a:t>Introduction</a:t>
            </a:r>
            <a:endParaRPr sz="3659" b="1">
              <a:latin typeface="Courier New"/>
              <a:ea typeface="Courier New"/>
              <a:cs typeface="Courier New"/>
              <a:sym typeface="Courier New"/>
            </a:endParaRPr>
          </a:p>
          <a:p>
            <a:pPr marL="0" lvl="0" indent="0" algn="l" rtl="0">
              <a:spcBef>
                <a:spcPts val="0"/>
              </a:spcBef>
              <a:spcAft>
                <a:spcPts val="0"/>
              </a:spcAft>
              <a:buSzPts val="990"/>
              <a:buNone/>
            </a:pPr>
            <a:endParaRPr sz="2520"/>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1600">
                <a:solidFill>
                  <a:schemeClr val="dk1"/>
                </a:solidFill>
              </a:rPr>
              <a:t>The United States supported South Vietnam from November 1955 until April 30, 1975 when North Vietnamese forces overran the capital city of Saigon. During the height of the Cold War, the U.S. helped establish a non-communist government in South Vietnam to “contain” the communist influence of North Vietnam, China &amp; the Soviet Union in Southeast Asia.  After the Viet Cong–guerilla fighters aligned with the North Vietnam Army–successfully destabilized the Saigon government in 1963, the U.S. sent its own military forces. Over 550,000 Americans would serve in Vietnam and almost 59,000 would perish.  Deeply impacted by the war and its growing controversy, the Virginia Commonwealth University community remained committed to the free exchange of ideas during the tumultuous debates of the era.</a:t>
            </a:r>
            <a:endParaRPr sz="1600">
              <a:solidFill>
                <a:schemeClr val="dk1"/>
              </a:solidFill>
            </a:endParaRPr>
          </a:p>
          <a:p>
            <a:pPr marL="0" lvl="0" indent="0" algn="ctr" rtl="0">
              <a:spcBef>
                <a:spcPts val="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990"/>
              <a:buNone/>
            </a:pPr>
            <a:r>
              <a:rPr lang="en" sz="3659" b="1">
                <a:latin typeface="Courier New"/>
                <a:ea typeface="Courier New"/>
                <a:cs typeface="Courier New"/>
                <a:sym typeface="Courier New"/>
              </a:rPr>
              <a:t>1965-68: The Build-Up</a:t>
            </a:r>
            <a:endParaRPr sz="3659" b="1">
              <a:latin typeface="Courier New"/>
              <a:ea typeface="Courier New"/>
              <a:cs typeface="Courier New"/>
              <a:sym typeface="Courier New"/>
            </a:endParaRPr>
          </a:p>
          <a:p>
            <a:pPr marL="0" lvl="0" indent="0" algn="ctr" rtl="0">
              <a:spcBef>
                <a:spcPts val="0"/>
              </a:spcBef>
              <a:spcAft>
                <a:spcPts val="0"/>
              </a:spcAft>
              <a:buSzPts val="990"/>
              <a:buNone/>
            </a:pPr>
            <a:endParaRPr sz="2520"/>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1600">
                <a:solidFill>
                  <a:schemeClr val="dk1"/>
                </a:solidFill>
              </a:rPr>
              <a:t>Between 1965 and early 1968, the forerunners to VCU–Richmond Professional Institute (RPI) and the Medical College of Virginia (MCV)–indicated support or neutrality to American involvement in Vietnam.  Students expressed approval for the war effort in surveys, raised money for troops and donated blood, and invited war hawks to speak on campus.  MCV alumni treated civilian and military patients in South Vietnam, winning accolades in campus publications, while a growing number of veterans enrolled in classes.  Those opposed to U.S. efforts in Vietnam found expression in underground publications and began organizing small actions in Richmond, like the </a:t>
            </a:r>
            <a:r>
              <a:rPr lang="en" sz="1600" i="1">
                <a:solidFill>
                  <a:schemeClr val="dk1"/>
                </a:solidFill>
              </a:rPr>
              <a:t>Sgt. Pepper’s Peace Parade</a:t>
            </a:r>
            <a:r>
              <a:rPr lang="en" sz="1600">
                <a:solidFill>
                  <a:schemeClr val="dk1"/>
                </a:solidFill>
              </a:rPr>
              <a:t>, or excursions to Washington D.C. to participate in national events like the </a:t>
            </a:r>
            <a:r>
              <a:rPr lang="en" sz="1600" i="1">
                <a:solidFill>
                  <a:schemeClr val="dk1"/>
                </a:solidFill>
              </a:rPr>
              <a:t>Washington Peace March</a:t>
            </a:r>
            <a:r>
              <a:rPr lang="en" sz="1600">
                <a:solidFill>
                  <a:schemeClr val="dk1"/>
                </a:solidFill>
              </a:rPr>
              <a:t>, both in 1967.  However, even one sign protesting the war made front-page campus news in early 1968.</a:t>
            </a:r>
            <a:endParaRPr sz="1600">
              <a:solidFill>
                <a:schemeClr val="dk1"/>
              </a:solidFill>
            </a:endParaRPr>
          </a:p>
          <a:p>
            <a:pPr marL="0" lvl="0" indent="0" algn="l" rtl="0">
              <a:spcBef>
                <a:spcPts val="0"/>
              </a:spcBef>
              <a:spcAft>
                <a:spcPts val="12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6"/>
          <p:cNvPicPr preferRelativeResize="0"/>
          <p:nvPr/>
        </p:nvPicPr>
        <p:blipFill>
          <a:blip r:embed="rId3">
            <a:alphaModFix/>
          </a:blip>
          <a:stretch>
            <a:fillRect/>
          </a:stretch>
        </p:blipFill>
        <p:spPr>
          <a:xfrm>
            <a:off x="0" y="44125"/>
            <a:ext cx="1982150" cy="3650601"/>
          </a:xfrm>
          <a:prstGeom prst="rect">
            <a:avLst/>
          </a:prstGeom>
          <a:noFill/>
          <a:ln>
            <a:noFill/>
          </a:ln>
        </p:spPr>
      </p:pic>
      <p:pic>
        <p:nvPicPr>
          <p:cNvPr id="73" name="Google Shape;73;p16"/>
          <p:cNvPicPr preferRelativeResize="0"/>
          <p:nvPr/>
        </p:nvPicPr>
        <p:blipFill>
          <a:blip r:embed="rId4">
            <a:alphaModFix/>
          </a:blip>
          <a:stretch>
            <a:fillRect/>
          </a:stretch>
        </p:blipFill>
        <p:spPr>
          <a:xfrm>
            <a:off x="835975" y="2284263"/>
            <a:ext cx="6704650" cy="2916916"/>
          </a:xfrm>
          <a:prstGeom prst="rect">
            <a:avLst/>
          </a:prstGeom>
          <a:noFill/>
          <a:ln>
            <a:noFill/>
          </a:ln>
        </p:spPr>
      </p:pic>
      <p:pic>
        <p:nvPicPr>
          <p:cNvPr id="74" name="Google Shape;74;p16"/>
          <p:cNvPicPr preferRelativeResize="0"/>
          <p:nvPr/>
        </p:nvPicPr>
        <p:blipFill>
          <a:blip r:embed="rId5">
            <a:alphaModFix/>
          </a:blip>
          <a:stretch>
            <a:fillRect/>
          </a:stretch>
        </p:blipFill>
        <p:spPr>
          <a:xfrm>
            <a:off x="7393275" y="0"/>
            <a:ext cx="1818800" cy="3552251"/>
          </a:xfrm>
          <a:prstGeom prst="rect">
            <a:avLst/>
          </a:prstGeom>
          <a:noFill/>
          <a:ln>
            <a:noFill/>
          </a:ln>
        </p:spPr>
      </p:pic>
      <p:pic>
        <p:nvPicPr>
          <p:cNvPr id="75" name="Google Shape;75;p16"/>
          <p:cNvPicPr preferRelativeResize="0"/>
          <p:nvPr/>
        </p:nvPicPr>
        <p:blipFill>
          <a:blip r:embed="rId6">
            <a:alphaModFix/>
          </a:blip>
          <a:stretch>
            <a:fillRect/>
          </a:stretch>
        </p:blipFill>
        <p:spPr>
          <a:xfrm>
            <a:off x="2705775" y="44125"/>
            <a:ext cx="1421425" cy="2240149"/>
          </a:xfrm>
          <a:prstGeom prst="rect">
            <a:avLst/>
          </a:prstGeom>
          <a:noFill/>
          <a:ln>
            <a:noFill/>
          </a:ln>
        </p:spPr>
      </p:pic>
      <p:pic>
        <p:nvPicPr>
          <p:cNvPr id="76" name="Google Shape;76;p16"/>
          <p:cNvPicPr preferRelativeResize="0"/>
          <p:nvPr/>
        </p:nvPicPr>
        <p:blipFill>
          <a:blip r:embed="rId7">
            <a:alphaModFix/>
          </a:blip>
          <a:stretch>
            <a:fillRect/>
          </a:stretch>
        </p:blipFill>
        <p:spPr>
          <a:xfrm>
            <a:off x="4127196" y="985546"/>
            <a:ext cx="2625550" cy="9822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pic>
        <p:nvPicPr>
          <p:cNvPr id="81" name="Google Shape;81;p17"/>
          <p:cNvPicPr preferRelativeResize="0"/>
          <p:nvPr/>
        </p:nvPicPr>
        <p:blipFill>
          <a:blip r:embed="rId3">
            <a:alphaModFix/>
          </a:blip>
          <a:stretch>
            <a:fillRect/>
          </a:stretch>
        </p:blipFill>
        <p:spPr>
          <a:xfrm>
            <a:off x="1440075" y="215738"/>
            <a:ext cx="6460426" cy="47120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8"/>
          <p:cNvPicPr preferRelativeResize="0"/>
          <p:nvPr/>
        </p:nvPicPr>
        <p:blipFill>
          <a:blip r:embed="rId3">
            <a:alphaModFix/>
          </a:blip>
          <a:stretch>
            <a:fillRect/>
          </a:stretch>
        </p:blipFill>
        <p:spPr>
          <a:xfrm>
            <a:off x="1427675" y="152400"/>
            <a:ext cx="6288653" cy="4838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9"/>
          <p:cNvPicPr preferRelativeResize="0"/>
          <p:nvPr/>
        </p:nvPicPr>
        <p:blipFill>
          <a:blip r:embed="rId3">
            <a:alphaModFix/>
          </a:blip>
          <a:stretch>
            <a:fillRect/>
          </a:stretch>
        </p:blipFill>
        <p:spPr>
          <a:xfrm rot="-5400000">
            <a:off x="1204313" y="-963187"/>
            <a:ext cx="3976099" cy="6133625"/>
          </a:xfrm>
          <a:prstGeom prst="rect">
            <a:avLst/>
          </a:prstGeom>
          <a:noFill/>
          <a:ln>
            <a:noFill/>
          </a:ln>
        </p:spPr>
      </p:pic>
      <p:pic>
        <p:nvPicPr>
          <p:cNvPr id="92" name="Google Shape;92;p19"/>
          <p:cNvPicPr preferRelativeResize="0"/>
          <p:nvPr/>
        </p:nvPicPr>
        <p:blipFill>
          <a:blip r:embed="rId4">
            <a:alphaModFix/>
          </a:blip>
          <a:stretch>
            <a:fillRect/>
          </a:stretch>
        </p:blipFill>
        <p:spPr>
          <a:xfrm>
            <a:off x="5212850" y="1886175"/>
            <a:ext cx="3883650" cy="3170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990"/>
              <a:buNone/>
            </a:pPr>
            <a:r>
              <a:rPr lang="en" sz="2860">
                <a:latin typeface="Impact"/>
                <a:ea typeface="Impact"/>
                <a:cs typeface="Impact"/>
                <a:sym typeface="Impact"/>
              </a:rPr>
              <a:t>“The Human Grenade” &amp; An MCV War Hero</a:t>
            </a:r>
            <a:endParaRPr sz="2860">
              <a:latin typeface="Impact"/>
              <a:ea typeface="Impact"/>
              <a:cs typeface="Impact"/>
              <a:sym typeface="Impact"/>
            </a:endParaRPr>
          </a:p>
          <a:p>
            <a:pPr marL="0" lvl="0" indent="0" algn="l" rtl="0">
              <a:spcBef>
                <a:spcPts val="0"/>
              </a:spcBef>
              <a:spcAft>
                <a:spcPts val="0"/>
              </a:spcAft>
              <a:buSzPts val="990"/>
              <a:buNone/>
            </a:pPr>
            <a:endParaRPr sz="2520"/>
          </a:p>
        </p:txBody>
      </p:sp>
      <p:sp>
        <p:nvSpPr>
          <p:cNvPr id="98" name="Google Shape;98;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lnSpc>
                <a:spcPct val="150000"/>
              </a:lnSpc>
              <a:spcBef>
                <a:spcPts val="0"/>
              </a:spcBef>
              <a:spcAft>
                <a:spcPts val="0"/>
              </a:spcAft>
              <a:buNone/>
            </a:pPr>
            <a:r>
              <a:rPr lang="en" sz="1600">
                <a:solidFill>
                  <a:schemeClr val="dk1"/>
                </a:solidFill>
              </a:rPr>
              <a:t>An alumnus of MCV, Air Force Maj. Gen. James Humphreys  (M.D. ‘39) worked as a field surgeon while Assistant Director of the U.S. Agency for International Development. On November 5, 1965, Humphreys and his assistants treated Nguyen Van Chinh, a Vietnamese farmer struck by a round from a grenade launcher. Lodged inside Chinh’s body under his right kidney, the three-inch projectile had not detonated. In a delicate surgery with forceps and clamps created from scrap metal in the makeshift medic bunker, Humphreys safely removed the grenade from Chinh’s body. The surgery made international headlines, and Humphreys won the Legion of Merit.</a:t>
            </a:r>
            <a:endParaRPr sz="20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21"/>
          <p:cNvPicPr preferRelativeResize="0"/>
          <p:nvPr/>
        </p:nvPicPr>
        <p:blipFill>
          <a:blip r:embed="rId3">
            <a:alphaModFix/>
          </a:blip>
          <a:stretch>
            <a:fillRect/>
          </a:stretch>
        </p:blipFill>
        <p:spPr>
          <a:xfrm>
            <a:off x="311700" y="623825"/>
            <a:ext cx="2586650" cy="2069325"/>
          </a:xfrm>
          <a:prstGeom prst="rect">
            <a:avLst/>
          </a:prstGeom>
          <a:noFill/>
          <a:ln>
            <a:noFill/>
          </a:ln>
        </p:spPr>
      </p:pic>
      <p:pic>
        <p:nvPicPr>
          <p:cNvPr id="104" name="Google Shape;104;p21"/>
          <p:cNvPicPr preferRelativeResize="0"/>
          <p:nvPr/>
        </p:nvPicPr>
        <p:blipFill>
          <a:blip r:embed="rId4">
            <a:alphaModFix/>
          </a:blip>
          <a:stretch>
            <a:fillRect/>
          </a:stretch>
        </p:blipFill>
        <p:spPr>
          <a:xfrm>
            <a:off x="3179912" y="623830"/>
            <a:ext cx="2586650" cy="2069320"/>
          </a:xfrm>
          <a:prstGeom prst="rect">
            <a:avLst/>
          </a:prstGeom>
          <a:noFill/>
          <a:ln>
            <a:noFill/>
          </a:ln>
        </p:spPr>
      </p:pic>
      <p:pic>
        <p:nvPicPr>
          <p:cNvPr id="105" name="Google Shape;105;p21"/>
          <p:cNvPicPr preferRelativeResize="0"/>
          <p:nvPr/>
        </p:nvPicPr>
        <p:blipFill>
          <a:blip r:embed="rId5">
            <a:alphaModFix/>
          </a:blip>
          <a:stretch>
            <a:fillRect/>
          </a:stretch>
        </p:blipFill>
        <p:spPr>
          <a:xfrm>
            <a:off x="6048125" y="623830"/>
            <a:ext cx="2586650" cy="2069320"/>
          </a:xfrm>
          <a:prstGeom prst="rect">
            <a:avLst/>
          </a:prstGeom>
          <a:noFill/>
          <a:ln>
            <a:noFill/>
          </a:ln>
        </p:spPr>
      </p:pic>
      <p:pic>
        <p:nvPicPr>
          <p:cNvPr id="106" name="Google Shape;106;p21"/>
          <p:cNvPicPr preferRelativeResize="0"/>
          <p:nvPr/>
        </p:nvPicPr>
        <p:blipFill>
          <a:blip r:embed="rId6">
            <a:alphaModFix/>
          </a:blip>
          <a:stretch>
            <a:fillRect/>
          </a:stretch>
        </p:blipFill>
        <p:spPr>
          <a:xfrm>
            <a:off x="782561" y="3100121"/>
            <a:ext cx="2238390" cy="1790749"/>
          </a:xfrm>
          <a:prstGeom prst="rect">
            <a:avLst/>
          </a:prstGeom>
          <a:noFill/>
          <a:ln>
            <a:noFill/>
          </a:ln>
        </p:spPr>
      </p:pic>
      <p:pic>
        <p:nvPicPr>
          <p:cNvPr id="107" name="Google Shape;107;p21"/>
          <p:cNvPicPr preferRelativeResize="0"/>
          <p:nvPr/>
        </p:nvPicPr>
        <p:blipFill>
          <a:blip r:embed="rId7">
            <a:alphaModFix/>
          </a:blip>
          <a:stretch>
            <a:fillRect/>
          </a:stretch>
        </p:blipFill>
        <p:spPr>
          <a:xfrm>
            <a:off x="3354038" y="3100117"/>
            <a:ext cx="2238401" cy="1790758"/>
          </a:xfrm>
          <a:prstGeom prst="rect">
            <a:avLst/>
          </a:prstGeom>
          <a:noFill/>
          <a:ln>
            <a:noFill/>
          </a:ln>
        </p:spPr>
      </p:pic>
      <p:pic>
        <p:nvPicPr>
          <p:cNvPr id="108" name="Google Shape;108;p21"/>
          <p:cNvPicPr preferRelativeResize="0"/>
          <p:nvPr/>
        </p:nvPicPr>
        <p:blipFill>
          <a:blip r:embed="rId8">
            <a:alphaModFix/>
          </a:blip>
          <a:stretch>
            <a:fillRect/>
          </a:stretch>
        </p:blipFill>
        <p:spPr>
          <a:xfrm>
            <a:off x="6271899" y="3060415"/>
            <a:ext cx="2238401" cy="179070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990"/>
              <a:buNone/>
            </a:pPr>
            <a:r>
              <a:rPr lang="en" sz="3659" b="1">
                <a:latin typeface="Courier New"/>
                <a:ea typeface="Courier New"/>
                <a:cs typeface="Courier New"/>
                <a:sym typeface="Courier New"/>
              </a:rPr>
              <a:t>1968-1969: Turning Points</a:t>
            </a:r>
            <a:endParaRPr sz="3659" b="1">
              <a:latin typeface="Courier New"/>
              <a:ea typeface="Courier New"/>
              <a:cs typeface="Courier New"/>
              <a:sym typeface="Courier New"/>
            </a:endParaRPr>
          </a:p>
          <a:p>
            <a:pPr marL="0" lvl="0" indent="0" algn="l" rtl="0">
              <a:spcBef>
                <a:spcPts val="0"/>
              </a:spcBef>
              <a:spcAft>
                <a:spcPts val="0"/>
              </a:spcAft>
              <a:buSzPts val="990"/>
              <a:buNone/>
            </a:pPr>
            <a:endParaRPr sz="2520"/>
          </a:p>
        </p:txBody>
      </p:sp>
      <p:sp>
        <p:nvSpPr>
          <p:cNvPr id="114" name="Google Shape;114;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sz="1300">
                <a:solidFill>
                  <a:schemeClr val="dk1"/>
                </a:solidFill>
              </a:rPr>
              <a:t>1968 marked two important turning points.   First, RPI and MCV merged to form VCU with a total body of over 10,300 students.  Campus publications reported that the largest percentage of Vietnam veterans in the state attended VCU.  Second, the Tet Offensive, a coordinated attack by the North Vietnamese Army and the Viet Cong on multiple urban centers in South Vietnam, led more Americans to question the war effort.  Along with increased controversy about the draft, the fallout from the Tet Offensive gave rise to more debate on campus.  A small group of students joked about “burning puppies” at an upcoming demonstration to spark interest in the anti-war cause. Although the activists did not intend to harm a dog, an uproar ensued.  The negative headlines drew a crowd, but some students said they became war supporters as a result. After the so-called </a:t>
            </a:r>
            <a:r>
              <a:rPr lang="en" sz="1300" i="1">
                <a:solidFill>
                  <a:schemeClr val="dk1"/>
                </a:solidFill>
              </a:rPr>
              <a:t>Puppy Burn</a:t>
            </a:r>
            <a:r>
              <a:rPr lang="en" sz="1300">
                <a:solidFill>
                  <a:schemeClr val="dk1"/>
                </a:solidFill>
              </a:rPr>
              <a:t>, campus demonstrations against the war became more common. For example, students staged multiple protests in October 1969 in support of the </a:t>
            </a:r>
            <a:r>
              <a:rPr lang="en" sz="1300" i="1">
                <a:solidFill>
                  <a:schemeClr val="dk1"/>
                </a:solidFill>
              </a:rPr>
              <a:t>National Moratorium for Peace</a:t>
            </a:r>
            <a:r>
              <a:rPr lang="en" sz="1300">
                <a:solidFill>
                  <a:schemeClr val="dk1"/>
                </a:solidFill>
              </a:rPr>
              <a:t>, including a march from VCU’s Monroe Park campus to the Virginia State Capitol where participants chanted the names of the villages bombed in Vietnam along with the names of all US war dead.  </a:t>
            </a:r>
            <a:endParaRPr sz="13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Google Shape;119;p23"/>
          <p:cNvPicPr preferRelativeResize="0"/>
          <p:nvPr/>
        </p:nvPicPr>
        <p:blipFill>
          <a:blip r:embed="rId3">
            <a:alphaModFix/>
          </a:blip>
          <a:stretch>
            <a:fillRect/>
          </a:stretch>
        </p:blipFill>
        <p:spPr>
          <a:xfrm>
            <a:off x="214431" y="231175"/>
            <a:ext cx="3515194" cy="4707901"/>
          </a:xfrm>
          <a:prstGeom prst="rect">
            <a:avLst/>
          </a:prstGeom>
          <a:noFill/>
          <a:ln>
            <a:noFill/>
          </a:ln>
        </p:spPr>
      </p:pic>
      <p:pic>
        <p:nvPicPr>
          <p:cNvPr id="120" name="Google Shape;120;p23"/>
          <p:cNvPicPr preferRelativeResize="0"/>
          <p:nvPr/>
        </p:nvPicPr>
        <p:blipFill>
          <a:blip r:embed="rId4">
            <a:alphaModFix/>
          </a:blip>
          <a:stretch>
            <a:fillRect/>
          </a:stretch>
        </p:blipFill>
        <p:spPr>
          <a:xfrm>
            <a:off x="4344375" y="100388"/>
            <a:ext cx="4056304" cy="483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title"/>
          </p:nvPr>
        </p:nvSpPr>
        <p:spPr>
          <a:xfrm>
            <a:off x="311700" y="109800"/>
            <a:ext cx="4520700" cy="9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latin typeface="Courier New"/>
                <a:ea typeface="Courier New"/>
                <a:cs typeface="Courier New"/>
                <a:sym typeface="Courier New"/>
              </a:rPr>
              <a:t>Oral History: Paul Culotta, B.A. ‘70</a:t>
            </a:r>
            <a:endParaRPr b="1">
              <a:latin typeface="Courier New"/>
              <a:ea typeface="Courier New"/>
              <a:cs typeface="Courier New"/>
              <a:sym typeface="Courier New"/>
            </a:endParaRPr>
          </a:p>
        </p:txBody>
      </p:sp>
      <p:sp>
        <p:nvSpPr>
          <p:cNvPr id="126" name="Google Shape;126;p24"/>
          <p:cNvSpPr txBox="1">
            <a:spLocks noGrp="1"/>
          </p:cNvSpPr>
          <p:nvPr>
            <p:ph type="body" idx="1"/>
          </p:nvPr>
        </p:nvSpPr>
        <p:spPr>
          <a:xfrm>
            <a:off x="311700" y="1152475"/>
            <a:ext cx="3999900" cy="3794700"/>
          </a:xfrm>
          <a:prstGeom prst="rect">
            <a:avLst/>
          </a:prstGeom>
        </p:spPr>
        <p:txBody>
          <a:bodyPr spcFirstLastPara="1" wrap="square" lIns="91425" tIns="91425" rIns="91425" bIns="91425" anchor="t" anchorCtr="0">
            <a:normAutofit fontScale="85000" lnSpcReduction="10000"/>
          </a:bodyPr>
          <a:lstStyle/>
          <a:p>
            <a:pPr marL="0" lvl="0" indent="0" algn="ctr" rtl="0">
              <a:lnSpc>
                <a:spcPct val="150000"/>
              </a:lnSpc>
              <a:spcBef>
                <a:spcPts val="0"/>
              </a:spcBef>
              <a:spcAft>
                <a:spcPts val="0"/>
              </a:spcAft>
              <a:buNone/>
            </a:pPr>
            <a:r>
              <a:rPr lang="en">
                <a:solidFill>
                  <a:schemeClr val="dk1"/>
                </a:solidFill>
              </a:rPr>
              <a:t>“I remember one [protest] in particular …They [Students for Liberal Government] had one that was really controversial. They were advertising that in this protest they were going to burn a puppy alive. Now everybody got really excited but not in a positive way, and I had a strong talk with Jeff [Kelso], ‘you guys can’t do this, you’re going to make people hate you.’ But this protest went on. It was well attended and at one point the city killed the power at Monroe Park in the gazebo. They cut it so the microphone wouldn’t work but the [SLG] had it all figured out with a generator and had it back up and running within a minute.</a:t>
            </a:r>
            <a:r>
              <a:rPr lang="en" sz="1200">
                <a:solidFill>
                  <a:schemeClr val="dk1"/>
                </a:solidFill>
              </a:rPr>
              <a:t> </a:t>
            </a:r>
            <a:endParaRPr sz="1200">
              <a:solidFill>
                <a:schemeClr val="dk1"/>
              </a:solidFill>
            </a:endParaRPr>
          </a:p>
          <a:p>
            <a:pPr marL="0" lvl="0" indent="0" algn="ctr" rtl="0">
              <a:lnSpc>
                <a:spcPct val="150000"/>
              </a:lnSpc>
              <a:spcBef>
                <a:spcPts val="0"/>
              </a:spcBef>
              <a:spcAft>
                <a:spcPts val="0"/>
              </a:spcAft>
              <a:buNone/>
            </a:pPr>
            <a:endParaRPr sz="1200">
              <a:solidFill>
                <a:schemeClr val="dk1"/>
              </a:solidFill>
            </a:endParaRPr>
          </a:p>
          <a:p>
            <a:pPr marL="0" lvl="0" indent="0" algn="ctr" rtl="0">
              <a:lnSpc>
                <a:spcPct val="150000"/>
              </a:lnSpc>
              <a:spcBef>
                <a:spcPts val="0"/>
              </a:spcBef>
              <a:spcAft>
                <a:spcPts val="0"/>
              </a:spcAft>
              <a:buNone/>
            </a:pPr>
            <a:endParaRPr>
              <a:solidFill>
                <a:schemeClr val="dk1"/>
              </a:solidFill>
            </a:endParaRPr>
          </a:p>
        </p:txBody>
      </p:sp>
      <p:sp>
        <p:nvSpPr>
          <p:cNvPr id="127" name="Google Shape;127;p24"/>
          <p:cNvSpPr txBox="1">
            <a:spLocks noGrp="1"/>
          </p:cNvSpPr>
          <p:nvPr>
            <p:ph type="body" idx="2"/>
          </p:nvPr>
        </p:nvSpPr>
        <p:spPr>
          <a:xfrm>
            <a:off x="4496225" y="2958950"/>
            <a:ext cx="4600200" cy="2265600"/>
          </a:xfrm>
          <a:prstGeom prst="rect">
            <a:avLst/>
          </a:prstGeom>
        </p:spPr>
        <p:txBody>
          <a:bodyPr spcFirstLastPara="1" wrap="square" lIns="91425" tIns="91425" rIns="91425" bIns="91425" anchor="t" anchorCtr="0">
            <a:normAutofit/>
          </a:bodyPr>
          <a:lstStyle/>
          <a:p>
            <a:pPr marL="0" lvl="0" indent="0" algn="ctr" rtl="0">
              <a:lnSpc>
                <a:spcPct val="150000"/>
              </a:lnSpc>
              <a:spcBef>
                <a:spcPts val="0"/>
              </a:spcBef>
              <a:spcAft>
                <a:spcPts val="0"/>
              </a:spcAft>
              <a:buNone/>
            </a:pPr>
            <a:r>
              <a:rPr lang="en" sz="1100">
                <a:solidFill>
                  <a:schemeClr val="dk1"/>
                </a:solidFill>
              </a:rPr>
              <a:t>In the end, the protestors did not end up burning a puppy alive. My roommate, Jeff,  made the final speech and admonished the crowd for thinking that they would actually do such a cruel thing. The crowd was upset about burning alive dumb animals but not the men who were dying in Vietnam for no reason. And I thought okay, you made a point and everything, not in a positive way…but they did make a point.”</a:t>
            </a:r>
            <a:endParaRPr sz="1100"/>
          </a:p>
        </p:txBody>
      </p:sp>
      <p:pic>
        <p:nvPicPr>
          <p:cNvPr id="128" name="Google Shape;128;p24"/>
          <p:cNvPicPr preferRelativeResize="0"/>
          <p:nvPr/>
        </p:nvPicPr>
        <p:blipFill rotWithShape="1">
          <a:blip r:embed="rId3">
            <a:alphaModFix/>
          </a:blip>
          <a:srcRect l="-9170" t="300" r="9169" b="-300"/>
          <a:stretch/>
        </p:blipFill>
        <p:spPr>
          <a:xfrm rot="-5400000">
            <a:off x="5327188" y="-193638"/>
            <a:ext cx="3028301" cy="37276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25"/>
          <p:cNvPicPr preferRelativeResize="0"/>
          <p:nvPr/>
        </p:nvPicPr>
        <p:blipFill>
          <a:blip r:embed="rId3">
            <a:alphaModFix/>
          </a:blip>
          <a:stretch>
            <a:fillRect/>
          </a:stretch>
        </p:blipFill>
        <p:spPr>
          <a:xfrm>
            <a:off x="0" y="10"/>
            <a:ext cx="6703901" cy="3068791"/>
          </a:xfrm>
          <a:prstGeom prst="rect">
            <a:avLst/>
          </a:prstGeom>
          <a:noFill/>
          <a:ln>
            <a:noFill/>
          </a:ln>
        </p:spPr>
      </p:pic>
      <p:pic>
        <p:nvPicPr>
          <p:cNvPr id="134" name="Google Shape;134;p25"/>
          <p:cNvPicPr preferRelativeResize="0"/>
          <p:nvPr/>
        </p:nvPicPr>
        <p:blipFill>
          <a:blip r:embed="rId4">
            <a:alphaModFix/>
          </a:blip>
          <a:stretch>
            <a:fillRect/>
          </a:stretch>
        </p:blipFill>
        <p:spPr>
          <a:xfrm rot="-858684">
            <a:off x="1652850" y="3213363"/>
            <a:ext cx="2136448" cy="1742698"/>
          </a:xfrm>
          <a:prstGeom prst="rect">
            <a:avLst/>
          </a:prstGeom>
          <a:noFill/>
          <a:ln>
            <a:noFill/>
          </a:ln>
        </p:spPr>
      </p:pic>
      <p:pic>
        <p:nvPicPr>
          <p:cNvPr id="135" name="Google Shape;135;p25"/>
          <p:cNvPicPr preferRelativeResize="0"/>
          <p:nvPr/>
        </p:nvPicPr>
        <p:blipFill>
          <a:blip r:embed="rId5">
            <a:alphaModFix/>
          </a:blip>
          <a:stretch>
            <a:fillRect/>
          </a:stretch>
        </p:blipFill>
        <p:spPr>
          <a:xfrm>
            <a:off x="6222875" y="1384326"/>
            <a:ext cx="2921124" cy="375917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6"/>
          <p:cNvPicPr preferRelativeResize="0"/>
          <p:nvPr/>
        </p:nvPicPr>
        <p:blipFill>
          <a:blip r:embed="rId3">
            <a:alphaModFix/>
          </a:blip>
          <a:stretch>
            <a:fillRect/>
          </a:stretch>
        </p:blipFill>
        <p:spPr>
          <a:xfrm>
            <a:off x="3417450" y="220877"/>
            <a:ext cx="5449151" cy="4701751"/>
          </a:xfrm>
          <a:prstGeom prst="rect">
            <a:avLst/>
          </a:prstGeom>
          <a:noFill/>
          <a:ln>
            <a:noFill/>
          </a:ln>
        </p:spPr>
      </p:pic>
      <p:pic>
        <p:nvPicPr>
          <p:cNvPr id="141" name="Google Shape;141;p26"/>
          <p:cNvPicPr preferRelativeResize="0"/>
          <p:nvPr/>
        </p:nvPicPr>
        <p:blipFill>
          <a:blip r:embed="rId4">
            <a:alphaModFix/>
          </a:blip>
          <a:stretch>
            <a:fillRect/>
          </a:stretch>
        </p:blipFill>
        <p:spPr>
          <a:xfrm>
            <a:off x="450800" y="58000"/>
            <a:ext cx="2681551" cy="50275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990"/>
              <a:buNone/>
            </a:pPr>
            <a:r>
              <a:rPr lang="en" sz="2860">
                <a:latin typeface="Impact"/>
                <a:ea typeface="Impact"/>
                <a:cs typeface="Impact"/>
                <a:sym typeface="Impact"/>
              </a:rPr>
              <a:t>“Vietnam Lotteries” How did they serve?</a:t>
            </a:r>
            <a:endParaRPr sz="2860">
              <a:latin typeface="Impact"/>
              <a:ea typeface="Impact"/>
              <a:cs typeface="Impact"/>
              <a:sym typeface="Impact"/>
            </a:endParaRPr>
          </a:p>
          <a:p>
            <a:pPr marL="0" lvl="0" indent="0" algn="l" rtl="0">
              <a:spcBef>
                <a:spcPts val="0"/>
              </a:spcBef>
              <a:spcAft>
                <a:spcPts val="0"/>
              </a:spcAft>
              <a:buSzPts val="990"/>
              <a:buNone/>
            </a:pPr>
            <a:endParaRPr sz="2520"/>
          </a:p>
        </p:txBody>
      </p:sp>
      <p:sp>
        <p:nvSpPr>
          <p:cNvPr id="147" name="Google Shape;147;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lnSpc>
                <a:spcPct val="150000"/>
              </a:lnSpc>
              <a:spcBef>
                <a:spcPts val="0"/>
              </a:spcBef>
              <a:spcAft>
                <a:spcPts val="0"/>
              </a:spcAft>
              <a:buNone/>
            </a:pPr>
            <a:r>
              <a:rPr lang="en" sz="1600">
                <a:solidFill>
                  <a:schemeClr val="dk1"/>
                </a:solidFill>
              </a:rPr>
              <a:t>Between 1964 and 1973, over 2.2 million Americans were drafted through a lottery system to fight in southeast Asia from an eligible 27 million men.  A controversial touchstone throughout the war, draft critics pointed to college deferments and other legal loopholes as inherently unfair.  Cartoonists mocked the Selective Service in campus publications.  But draft evaders faced ostracization. Twenty-Five percent of total forces in country were draftees.  Replaced in 1972 with an all-volunteer military, the last men drafted to service saw active duty in early 1973.</a:t>
            </a:r>
            <a:endParaRPr sz="20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8"/>
          <p:cNvPicPr preferRelativeResize="0"/>
          <p:nvPr/>
        </p:nvPicPr>
        <p:blipFill>
          <a:blip r:embed="rId3">
            <a:alphaModFix/>
          </a:blip>
          <a:stretch>
            <a:fillRect/>
          </a:stretch>
        </p:blipFill>
        <p:spPr>
          <a:xfrm>
            <a:off x="385725" y="555323"/>
            <a:ext cx="3833099" cy="3749826"/>
          </a:xfrm>
          <a:prstGeom prst="rect">
            <a:avLst/>
          </a:prstGeom>
          <a:noFill/>
          <a:ln>
            <a:noFill/>
          </a:ln>
        </p:spPr>
      </p:pic>
      <p:pic>
        <p:nvPicPr>
          <p:cNvPr id="153" name="Google Shape;153;p28"/>
          <p:cNvPicPr preferRelativeResize="0"/>
          <p:nvPr/>
        </p:nvPicPr>
        <p:blipFill>
          <a:blip r:embed="rId4">
            <a:alphaModFix/>
          </a:blip>
          <a:stretch>
            <a:fillRect/>
          </a:stretch>
        </p:blipFill>
        <p:spPr>
          <a:xfrm>
            <a:off x="4502650" y="615450"/>
            <a:ext cx="4479485" cy="362957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990"/>
              <a:buNone/>
            </a:pPr>
            <a:r>
              <a:rPr lang="en" sz="3659" b="1">
                <a:latin typeface="Courier New"/>
                <a:ea typeface="Courier New"/>
                <a:cs typeface="Courier New"/>
                <a:sym typeface="Courier New"/>
              </a:rPr>
              <a:t>1970-1973: Peak of Debate</a:t>
            </a:r>
            <a:endParaRPr sz="3659" b="1">
              <a:latin typeface="Courier New"/>
              <a:ea typeface="Courier New"/>
              <a:cs typeface="Courier New"/>
              <a:sym typeface="Courier New"/>
            </a:endParaRPr>
          </a:p>
          <a:p>
            <a:pPr marL="0" lvl="0" indent="0" algn="l" rtl="0">
              <a:spcBef>
                <a:spcPts val="0"/>
              </a:spcBef>
              <a:spcAft>
                <a:spcPts val="0"/>
              </a:spcAft>
              <a:buSzPts val="990"/>
              <a:buNone/>
            </a:pPr>
            <a:endParaRPr sz="2520"/>
          </a:p>
        </p:txBody>
      </p:sp>
      <p:sp>
        <p:nvSpPr>
          <p:cNvPr id="159" name="Google Shape;159;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lnSpc>
                <a:spcPct val="150000"/>
              </a:lnSpc>
              <a:spcBef>
                <a:spcPts val="0"/>
              </a:spcBef>
              <a:spcAft>
                <a:spcPts val="0"/>
              </a:spcAft>
              <a:buNone/>
            </a:pPr>
            <a:r>
              <a:rPr lang="en" sz="1600">
                <a:solidFill>
                  <a:schemeClr val="dk1"/>
                </a:solidFill>
              </a:rPr>
              <a:t>The war debate climaxed on campus in May 1970 in the wake of demonstrations at Kent State University, when Ohio National Guardsmen killed four students during protests against the invasion of Cambodia and the presence of ROTC on campus.  When some college students called for a national strike, the VCU community vociferously debated in the school newspaper and at Student Government Association meetings about shutting down the campus. Ultimately, the university did not cancel classes, but offered students the ability to follow their consciences. In the meantime, a new Veterans Club formed at VCU in 1969 to aid male and female veterans in campus life, and students supported the Richmond Write Hanoi campaign seeking improved treatment for American prisoners of war.</a:t>
            </a:r>
            <a:endParaRPr sz="20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30"/>
          <p:cNvPicPr preferRelativeResize="0"/>
          <p:nvPr/>
        </p:nvPicPr>
        <p:blipFill>
          <a:blip r:embed="rId3">
            <a:alphaModFix/>
          </a:blip>
          <a:stretch>
            <a:fillRect/>
          </a:stretch>
        </p:blipFill>
        <p:spPr>
          <a:xfrm>
            <a:off x="90550" y="707624"/>
            <a:ext cx="4158600" cy="4329300"/>
          </a:xfrm>
          <a:prstGeom prst="rect">
            <a:avLst/>
          </a:prstGeom>
          <a:noFill/>
          <a:ln>
            <a:noFill/>
          </a:ln>
        </p:spPr>
      </p:pic>
      <p:pic>
        <p:nvPicPr>
          <p:cNvPr id="165" name="Google Shape;165;p30"/>
          <p:cNvPicPr preferRelativeResize="0"/>
          <p:nvPr/>
        </p:nvPicPr>
        <p:blipFill>
          <a:blip r:embed="rId4">
            <a:alphaModFix/>
          </a:blip>
          <a:stretch>
            <a:fillRect/>
          </a:stretch>
        </p:blipFill>
        <p:spPr>
          <a:xfrm>
            <a:off x="4249150" y="0"/>
            <a:ext cx="2462450" cy="3339676"/>
          </a:xfrm>
          <a:prstGeom prst="rect">
            <a:avLst/>
          </a:prstGeom>
          <a:noFill/>
          <a:ln>
            <a:noFill/>
          </a:ln>
        </p:spPr>
      </p:pic>
      <p:pic>
        <p:nvPicPr>
          <p:cNvPr id="166" name="Google Shape;166;p30"/>
          <p:cNvPicPr preferRelativeResize="0"/>
          <p:nvPr/>
        </p:nvPicPr>
        <p:blipFill>
          <a:blip r:embed="rId5">
            <a:alphaModFix/>
          </a:blip>
          <a:stretch>
            <a:fillRect/>
          </a:stretch>
        </p:blipFill>
        <p:spPr>
          <a:xfrm>
            <a:off x="5093775" y="3339675"/>
            <a:ext cx="4050233" cy="17550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31"/>
          <p:cNvPicPr preferRelativeResize="0"/>
          <p:nvPr/>
        </p:nvPicPr>
        <p:blipFill>
          <a:blip r:embed="rId3">
            <a:alphaModFix/>
          </a:blip>
          <a:stretch>
            <a:fillRect/>
          </a:stretch>
        </p:blipFill>
        <p:spPr>
          <a:xfrm>
            <a:off x="0" y="16642"/>
            <a:ext cx="5415223" cy="3106508"/>
          </a:xfrm>
          <a:prstGeom prst="rect">
            <a:avLst/>
          </a:prstGeom>
          <a:noFill/>
          <a:ln>
            <a:noFill/>
          </a:ln>
        </p:spPr>
      </p:pic>
      <p:pic>
        <p:nvPicPr>
          <p:cNvPr id="172" name="Google Shape;172;p31"/>
          <p:cNvPicPr preferRelativeResize="0"/>
          <p:nvPr/>
        </p:nvPicPr>
        <p:blipFill>
          <a:blip r:embed="rId4">
            <a:alphaModFix/>
          </a:blip>
          <a:stretch>
            <a:fillRect/>
          </a:stretch>
        </p:blipFill>
        <p:spPr>
          <a:xfrm>
            <a:off x="5415220" y="1591049"/>
            <a:ext cx="3680599" cy="34830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32"/>
          <p:cNvPicPr preferRelativeResize="0"/>
          <p:nvPr/>
        </p:nvPicPr>
        <p:blipFill>
          <a:blip r:embed="rId3">
            <a:alphaModFix/>
          </a:blip>
          <a:stretch>
            <a:fillRect/>
          </a:stretch>
        </p:blipFill>
        <p:spPr>
          <a:xfrm>
            <a:off x="68300" y="1391000"/>
            <a:ext cx="3826898" cy="3752502"/>
          </a:xfrm>
          <a:prstGeom prst="rect">
            <a:avLst/>
          </a:prstGeom>
          <a:noFill/>
          <a:ln>
            <a:noFill/>
          </a:ln>
        </p:spPr>
      </p:pic>
      <p:pic>
        <p:nvPicPr>
          <p:cNvPr id="178" name="Google Shape;178;p32"/>
          <p:cNvPicPr preferRelativeResize="0"/>
          <p:nvPr/>
        </p:nvPicPr>
        <p:blipFill>
          <a:blip r:embed="rId4">
            <a:alphaModFix/>
          </a:blip>
          <a:stretch>
            <a:fillRect/>
          </a:stretch>
        </p:blipFill>
        <p:spPr>
          <a:xfrm>
            <a:off x="6275500" y="278200"/>
            <a:ext cx="2312399" cy="4674575"/>
          </a:xfrm>
          <a:prstGeom prst="rect">
            <a:avLst/>
          </a:prstGeom>
          <a:noFill/>
          <a:ln>
            <a:noFill/>
          </a:ln>
        </p:spPr>
      </p:pic>
      <p:pic>
        <p:nvPicPr>
          <p:cNvPr id="179" name="Google Shape;179;p32"/>
          <p:cNvPicPr preferRelativeResize="0"/>
          <p:nvPr/>
        </p:nvPicPr>
        <p:blipFill>
          <a:blip r:embed="rId5">
            <a:alphaModFix/>
          </a:blip>
          <a:stretch>
            <a:fillRect/>
          </a:stretch>
        </p:blipFill>
        <p:spPr>
          <a:xfrm>
            <a:off x="1881500" y="691650"/>
            <a:ext cx="3678099" cy="17597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3"/>
          <p:cNvSpPr txBox="1">
            <a:spLocks noGrp="1"/>
          </p:cNvSpPr>
          <p:nvPr>
            <p:ph type="title"/>
          </p:nvPr>
        </p:nvSpPr>
        <p:spPr>
          <a:xfrm>
            <a:off x="311700" y="381425"/>
            <a:ext cx="8520600" cy="6363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latin typeface="Courier New"/>
                <a:ea typeface="Courier New"/>
                <a:cs typeface="Courier New"/>
                <a:sym typeface="Courier New"/>
              </a:rPr>
              <a:t>Oral History: Fred Wayne, B.A. ‘70</a:t>
            </a:r>
            <a:endParaRPr b="1">
              <a:latin typeface="Courier New"/>
              <a:ea typeface="Courier New"/>
              <a:cs typeface="Courier New"/>
              <a:sym typeface="Courier New"/>
            </a:endParaRPr>
          </a:p>
          <a:p>
            <a:pPr marL="0" lvl="0" indent="0" algn="l" rtl="0">
              <a:spcBef>
                <a:spcPts val="0"/>
              </a:spcBef>
              <a:spcAft>
                <a:spcPts val="0"/>
              </a:spcAft>
              <a:buNone/>
            </a:pPr>
            <a:endParaRPr>
              <a:latin typeface="Courier New"/>
              <a:ea typeface="Courier New"/>
              <a:cs typeface="Courier New"/>
              <a:sym typeface="Courier New"/>
            </a:endParaRPr>
          </a:p>
        </p:txBody>
      </p:sp>
      <p:sp>
        <p:nvSpPr>
          <p:cNvPr id="185" name="Google Shape;185;p3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0" lvl="0" indent="0" algn="ctr" rtl="0">
              <a:lnSpc>
                <a:spcPct val="140000"/>
              </a:lnSpc>
              <a:spcBef>
                <a:spcPts val="0"/>
              </a:spcBef>
              <a:spcAft>
                <a:spcPts val="0"/>
              </a:spcAft>
              <a:buSzPts val="935"/>
              <a:buNone/>
            </a:pPr>
            <a:r>
              <a:rPr lang="en" sz="1120">
                <a:solidFill>
                  <a:schemeClr val="dk1"/>
                </a:solidFill>
              </a:rPr>
              <a:t>“Years later when [Secretary of Defense 1961-68] Robert McNamara was old and the war was over, he said along the lines of  ‘You were looking at the fog of war and the blur was so you couldn’t see it was a civil war.  It wasn't Communism taking over the world, it was a civil war that was their business and we should not have been involved.’ And so these words filtered out and no one wanted to go, so a lot of young men were going to Canada.”</a:t>
            </a:r>
            <a:endParaRPr sz="1120">
              <a:solidFill>
                <a:schemeClr val="dk1"/>
              </a:solidFill>
            </a:endParaRPr>
          </a:p>
          <a:p>
            <a:pPr marL="0" lvl="0" indent="0" algn="ctr" rtl="0">
              <a:lnSpc>
                <a:spcPct val="140000"/>
              </a:lnSpc>
              <a:spcBef>
                <a:spcPts val="0"/>
              </a:spcBef>
              <a:spcAft>
                <a:spcPts val="0"/>
              </a:spcAft>
              <a:buSzPts val="935"/>
              <a:buNone/>
            </a:pPr>
            <a:endParaRPr sz="1120">
              <a:solidFill>
                <a:schemeClr val="dk1"/>
              </a:solidFill>
            </a:endParaRPr>
          </a:p>
          <a:p>
            <a:pPr marL="0" lvl="0" indent="0" algn="ctr" rtl="0">
              <a:lnSpc>
                <a:spcPct val="140000"/>
              </a:lnSpc>
              <a:spcBef>
                <a:spcPts val="0"/>
              </a:spcBef>
              <a:spcAft>
                <a:spcPts val="0"/>
              </a:spcAft>
              <a:buSzPts val="935"/>
              <a:buNone/>
            </a:pPr>
            <a:r>
              <a:rPr lang="en" sz="1120">
                <a:solidFill>
                  <a:schemeClr val="dk1"/>
                </a:solidFill>
              </a:rPr>
              <a:t>“There was enough out there to cause a number of people, especially students, to reject the idea of why we were fighting in this country. College campuses were the ideal place to grow and be nurtured. We’re here to challenge ideas. You’re told to think something, and then you challenge.  And that is a lot of what was going on here.”</a:t>
            </a:r>
            <a:endParaRPr sz="1290">
              <a:solidFill>
                <a:schemeClr val="dk1"/>
              </a:solidFill>
            </a:endParaRPr>
          </a:p>
        </p:txBody>
      </p:sp>
      <p:sp>
        <p:nvSpPr>
          <p:cNvPr id="186" name="Google Shape;186;p3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87" name="Google Shape;187;p33"/>
          <p:cNvPicPr preferRelativeResize="0"/>
          <p:nvPr/>
        </p:nvPicPr>
        <p:blipFill>
          <a:blip r:embed="rId3">
            <a:alphaModFix/>
          </a:blip>
          <a:stretch>
            <a:fillRect/>
          </a:stretch>
        </p:blipFill>
        <p:spPr>
          <a:xfrm>
            <a:off x="5235538" y="1017725"/>
            <a:ext cx="3193624" cy="38978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990"/>
              <a:buNone/>
            </a:pPr>
            <a:r>
              <a:rPr lang="en" sz="2860">
                <a:latin typeface="Impact"/>
                <a:ea typeface="Impact"/>
                <a:cs typeface="Impact"/>
                <a:sym typeface="Impact"/>
              </a:rPr>
              <a:t>History Professors Debate</a:t>
            </a:r>
            <a:endParaRPr sz="2860">
              <a:latin typeface="Impact"/>
              <a:ea typeface="Impact"/>
              <a:cs typeface="Impact"/>
              <a:sym typeface="Impact"/>
            </a:endParaRPr>
          </a:p>
          <a:p>
            <a:pPr marL="0" lvl="0" indent="0" algn="l" rtl="0">
              <a:spcBef>
                <a:spcPts val="0"/>
              </a:spcBef>
              <a:spcAft>
                <a:spcPts val="0"/>
              </a:spcAft>
              <a:buSzPts val="990"/>
              <a:buNone/>
            </a:pPr>
            <a:endParaRPr sz="2520"/>
          </a:p>
        </p:txBody>
      </p:sp>
      <p:sp>
        <p:nvSpPr>
          <p:cNvPr id="193" name="Google Shape;193;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lnSpc>
                <a:spcPct val="150000"/>
              </a:lnSpc>
              <a:spcBef>
                <a:spcPts val="0"/>
              </a:spcBef>
              <a:spcAft>
                <a:spcPts val="0"/>
              </a:spcAft>
              <a:buNone/>
            </a:pPr>
            <a:r>
              <a:rPr lang="en" sz="1600">
                <a:solidFill>
                  <a:schemeClr val="dk1"/>
                </a:solidFill>
              </a:rPr>
              <a:t>During the 1972 presidential race, which focused on Vietnam War policy, two History professors debated the candidates in the campus newspaper.</a:t>
            </a:r>
            <a:endParaRPr sz="1600">
              <a:solidFill>
                <a:schemeClr val="dk1"/>
              </a:solidFill>
            </a:endParaRPr>
          </a:p>
          <a:p>
            <a:pPr marL="0" lvl="0" indent="0" algn="ctr" rtl="0">
              <a:lnSpc>
                <a:spcPct val="150000"/>
              </a:lnSpc>
              <a:spcBef>
                <a:spcPts val="0"/>
              </a:spcBef>
              <a:spcAft>
                <a:spcPts val="0"/>
              </a:spcAft>
              <a:buNone/>
            </a:pPr>
            <a:r>
              <a:rPr lang="en" sz="1600">
                <a:solidFill>
                  <a:schemeClr val="dk1"/>
                </a:solidFill>
              </a:rPr>
              <a:t>Dr. William E. Blake defended Republican President Richard Nixon’s phased withdrawal and diplomatic initiatives.  Professor Sandra M. Hawley supported Democratic candidate George McGovern’s calls for immediate withdrawal of American forces from South Vietnam and amnesty for “draft dodgers.”  Nixon easily won re-election, but his involvement in the Watergate scandal undermined American support for South Vietnam.</a:t>
            </a:r>
            <a:endParaRPr sz="20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35"/>
          <p:cNvPicPr preferRelativeResize="0"/>
          <p:nvPr/>
        </p:nvPicPr>
        <p:blipFill>
          <a:blip r:embed="rId3">
            <a:alphaModFix/>
          </a:blip>
          <a:stretch>
            <a:fillRect/>
          </a:stretch>
        </p:blipFill>
        <p:spPr>
          <a:xfrm>
            <a:off x="0" y="-1"/>
            <a:ext cx="3748699" cy="1467275"/>
          </a:xfrm>
          <a:prstGeom prst="rect">
            <a:avLst/>
          </a:prstGeom>
          <a:noFill/>
          <a:ln>
            <a:noFill/>
          </a:ln>
        </p:spPr>
      </p:pic>
      <p:pic>
        <p:nvPicPr>
          <p:cNvPr id="199" name="Google Shape;199;p35"/>
          <p:cNvPicPr preferRelativeResize="0"/>
          <p:nvPr/>
        </p:nvPicPr>
        <p:blipFill>
          <a:blip r:embed="rId4">
            <a:alphaModFix/>
          </a:blip>
          <a:stretch>
            <a:fillRect/>
          </a:stretch>
        </p:blipFill>
        <p:spPr>
          <a:xfrm rot="-580166">
            <a:off x="1550400" y="1499475"/>
            <a:ext cx="2510825" cy="1890250"/>
          </a:xfrm>
          <a:prstGeom prst="rect">
            <a:avLst/>
          </a:prstGeom>
          <a:noFill/>
          <a:ln>
            <a:noFill/>
          </a:ln>
        </p:spPr>
      </p:pic>
      <p:pic>
        <p:nvPicPr>
          <p:cNvPr id="200" name="Google Shape;200;p35"/>
          <p:cNvPicPr preferRelativeResize="0"/>
          <p:nvPr/>
        </p:nvPicPr>
        <p:blipFill>
          <a:blip r:embed="rId5">
            <a:alphaModFix/>
          </a:blip>
          <a:stretch>
            <a:fillRect/>
          </a:stretch>
        </p:blipFill>
        <p:spPr>
          <a:xfrm>
            <a:off x="0" y="2781800"/>
            <a:ext cx="2175501" cy="2354699"/>
          </a:xfrm>
          <a:prstGeom prst="rect">
            <a:avLst/>
          </a:prstGeom>
          <a:noFill/>
          <a:ln>
            <a:noFill/>
          </a:ln>
        </p:spPr>
      </p:pic>
      <p:pic>
        <p:nvPicPr>
          <p:cNvPr id="201" name="Google Shape;201;p35"/>
          <p:cNvPicPr preferRelativeResize="0"/>
          <p:nvPr/>
        </p:nvPicPr>
        <p:blipFill rotWithShape="1">
          <a:blip r:embed="rId6">
            <a:alphaModFix/>
          </a:blip>
          <a:srcRect b="53000"/>
          <a:stretch/>
        </p:blipFill>
        <p:spPr>
          <a:xfrm>
            <a:off x="4463050" y="3460000"/>
            <a:ext cx="4680950" cy="1676500"/>
          </a:xfrm>
          <a:prstGeom prst="rect">
            <a:avLst/>
          </a:prstGeom>
          <a:noFill/>
          <a:ln>
            <a:noFill/>
          </a:ln>
        </p:spPr>
      </p:pic>
      <p:pic>
        <p:nvPicPr>
          <p:cNvPr id="202" name="Google Shape;202;p35"/>
          <p:cNvPicPr preferRelativeResize="0"/>
          <p:nvPr/>
        </p:nvPicPr>
        <p:blipFill>
          <a:blip r:embed="rId7">
            <a:alphaModFix/>
          </a:blip>
          <a:stretch>
            <a:fillRect/>
          </a:stretch>
        </p:blipFill>
        <p:spPr>
          <a:xfrm rot="668750">
            <a:off x="4240593" y="1586616"/>
            <a:ext cx="2477139" cy="1715968"/>
          </a:xfrm>
          <a:prstGeom prst="rect">
            <a:avLst/>
          </a:prstGeom>
          <a:noFill/>
          <a:ln>
            <a:noFill/>
          </a:ln>
        </p:spPr>
      </p:pic>
      <p:pic>
        <p:nvPicPr>
          <p:cNvPr id="203" name="Google Shape;203;p35"/>
          <p:cNvPicPr preferRelativeResize="0"/>
          <p:nvPr/>
        </p:nvPicPr>
        <p:blipFill>
          <a:blip r:embed="rId8">
            <a:alphaModFix/>
          </a:blip>
          <a:stretch>
            <a:fillRect/>
          </a:stretch>
        </p:blipFill>
        <p:spPr>
          <a:xfrm>
            <a:off x="6096560" y="0"/>
            <a:ext cx="3047440" cy="21624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SzPts val="990"/>
              <a:buNone/>
            </a:pPr>
            <a:r>
              <a:rPr lang="en" sz="2360" b="1">
                <a:latin typeface="Courier New"/>
                <a:ea typeface="Courier New"/>
                <a:cs typeface="Courier New"/>
                <a:sym typeface="Courier New"/>
              </a:rPr>
              <a:t>Aftermath: Legacy of the Vietnam War on Campus</a:t>
            </a:r>
            <a:endParaRPr sz="2360" b="1">
              <a:latin typeface="Courier New"/>
              <a:ea typeface="Courier New"/>
              <a:cs typeface="Courier New"/>
              <a:sym typeface="Courier New"/>
            </a:endParaRPr>
          </a:p>
          <a:p>
            <a:pPr marL="0" lvl="0" indent="0" algn="l" rtl="0">
              <a:spcBef>
                <a:spcPts val="0"/>
              </a:spcBef>
              <a:spcAft>
                <a:spcPts val="0"/>
              </a:spcAft>
              <a:buSzPts val="990"/>
              <a:buNone/>
            </a:pPr>
            <a:endParaRPr sz="2520"/>
          </a:p>
        </p:txBody>
      </p:sp>
      <p:sp>
        <p:nvSpPr>
          <p:cNvPr id="209" name="Google Shape;209;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lnSpc>
                <a:spcPct val="150000"/>
              </a:lnSpc>
              <a:spcBef>
                <a:spcPts val="0"/>
              </a:spcBef>
              <a:spcAft>
                <a:spcPts val="0"/>
              </a:spcAft>
              <a:buNone/>
            </a:pPr>
            <a:r>
              <a:rPr lang="en" sz="1600">
                <a:solidFill>
                  <a:schemeClr val="dk1"/>
                </a:solidFill>
              </a:rPr>
              <a:t>The Paris Peace Accords, signed January 27, 1973, ended US military involvement in the Vietnam War, and American financial support for South Vietnam waned.  On April 30, 1975 communist forces invaded Saigon, defeating the South Vietnamese government.  Ousted South Vietnamese vice president Gen. Nguyen Cao Ky visited Richmond in 1975, describing the violent aftermath of revolution.  Hundreds of refugees and their descendants attended VCU, and a Vietnamese Student Association formed in 1979.  Military veterans, activists on both sides of the debate, and Vietnamese Americans continue to perceive the war as a formative time in their lives.</a:t>
            </a:r>
            <a:endParaRPr sz="20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37"/>
          <p:cNvPicPr preferRelativeResize="0"/>
          <p:nvPr/>
        </p:nvPicPr>
        <p:blipFill>
          <a:blip r:embed="rId3">
            <a:alphaModFix/>
          </a:blip>
          <a:stretch>
            <a:fillRect/>
          </a:stretch>
        </p:blipFill>
        <p:spPr>
          <a:xfrm>
            <a:off x="3817258" y="2261550"/>
            <a:ext cx="3012869" cy="2881939"/>
          </a:xfrm>
          <a:prstGeom prst="rect">
            <a:avLst/>
          </a:prstGeom>
          <a:noFill/>
          <a:ln>
            <a:noFill/>
          </a:ln>
        </p:spPr>
      </p:pic>
      <p:pic>
        <p:nvPicPr>
          <p:cNvPr id="215" name="Google Shape;215;p37"/>
          <p:cNvPicPr preferRelativeResize="0"/>
          <p:nvPr/>
        </p:nvPicPr>
        <p:blipFill>
          <a:blip r:embed="rId4">
            <a:alphaModFix/>
          </a:blip>
          <a:stretch>
            <a:fillRect/>
          </a:stretch>
        </p:blipFill>
        <p:spPr>
          <a:xfrm>
            <a:off x="5720125" y="-802300"/>
            <a:ext cx="4220898" cy="6023977"/>
          </a:xfrm>
          <a:prstGeom prst="rect">
            <a:avLst/>
          </a:prstGeom>
          <a:noFill/>
          <a:ln>
            <a:noFill/>
          </a:ln>
        </p:spPr>
      </p:pic>
      <p:pic>
        <p:nvPicPr>
          <p:cNvPr id="216" name="Google Shape;216;p37"/>
          <p:cNvPicPr preferRelativeResize="0"/>
          <p:nvPr/>
        </p:nvPicPr>
        <p:blipFill>
          <a:blip r:embed="rId5">
            <a:alphaModFix/>
          </a:blip>
          <a:stretch>
            <a:fillRect/>
          </a:stretch>
        </p:blipFill>
        <p:spPr>
          <a:xfrm>
            <a:off x="0" y="0"/>
            <a:ext cx="4563451" cy="29435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38"/>
          <p:cNvPicPr preferRelativeResize="0"/>
          <p:nvPr/>
        </p:nvPicPr>
        <p:blipFill>
          <a:blip r:embed="rId3">
            <a:alphaModFix/>
          </a:blip>
          <a:stretch>
            <a:fillRect/>
          </a:stretch>
        </p:blipFill>
        <p:spPr>
          <a:xfrm>
            <a:off x="152400" y="152400"/>
            <a:ext cx="8839204" cy="453181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p39"/>
          <p:cNvPicPr preferRelativeResize="0"/>
          <p:nvPr/>
        </p:nvPicPr>
        <p:blipFill>
          <a:blip r:embed="rId3">
            <a:alphaModFix/>
          </a:blip>
          <a:stretch>
            <a:fillRect/>
          </a:stretch>
        </p:blipFill>
        <p:spPr>
          <a:xfrm>
            <a:off x="4572000" y="152400"/>
            <a:ext cx="4145254" cy="4838698"/>
          </a:xfrm>
          <a:prstGeom prst="rect">
            <a:avLst/>
          </a:prstGeom>
          <a:noFill/>
          <a:ln>
            <a:noFill/>
          </a:ln>
        </p:spPr>
      </p:pic>
      <p:pic>
        <p:nvPicPr>
          <p:cNvPr id="227" name="Google Shape;227;p39"/>
          <p:cNvPicPr preferRelativeResize="0"/>
          <p:nvPr/>
        </p:nvPicPr>
        <p:blipFill>
          <a:blip r:embed="rId4">
            <a:alphaModFix/>
          </a:blip>
          <a:stretch>
            <a:fillRect/>
          </a:stretch>
        </p:blipFill>
        <p:spPr>
          <a:xfrm>
            <a:off x="335200" y="59925"/>
            <a:ext cx="3731277" cy="3552725"/>
          </a:xfrm>
          <a:prstGeom prst="rect">
            <a:avLst/>
          </a:prstGeom>
          <a:noFill/>
          <a:ln>
            <a:noFill/>
          </a:ln>
        </p:spPr>
      </p:pic>
      <p:pic>
        <p:nvPicPr>
          <p:cNvPr id="228" name="Google Shape;228;p39"/>
          <p:cNvPicPr preferRelativeResize="0"/>
          <p:nvPr/>
        </p:nvPicPr>
        <p:blipFill>
          <a:blip r:embed="rId5">
            <a:alphaModFix/>
          </a:blip>
          <a:stretch>
            <a:fillRect/>
          </a:stretch>
        </p:blipFill>
        <p:spPr>
          <a:xfrm rot="-711840">
            <a:off x="1297913" y="3054787"/>
            <a:ext cx="2143125" cy="21431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620" b="1">
                <a:latin typeface="Courier New"/>
                <a:ea typeface="Courier New"/>
                <a:cs typeface="Courier New"/>
                <a:sym typeface="Courier New"/>
              </a:rPr>
              <a:t>Sources</a:t>
            </a:r>
            <a:endParaRPr sz="3620" b="1">
              <a:latin typeface="Courier New"/>
              <a:ea typeface="Courier New"/>
              <a:cs typeface="Courier New"/>
              <a:sym typeface="Courier New"/>
            </a:endParaRPr>
          </a:p>
        </p:txBody>
      </p:sp>
      <p:sp>
        <p:nvSpPr>
          <p:cNvPr id="234" name="Google Shape;234;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100" b="1" u="sng">
                <a:solidFill>
                  <a:schemeClr val="dk1"/>
                </a:solidFill>
                <a:latin typeface="Courier New"/>
                <a:ea typeface="Courier New"/>
                <a:cs typeface="Courier New"/>
                <a:sym typeface="Courier New"/>
              </a:rPr>
              <a:t>1965-68: The Build Up </a:t>
            </a:r>
            <a:endParaRPr sz="1100" u="sng">
              <a:solidFill>
                <a:schemeClr val="dk1"/>
              </a:solidFill>
              <a:latin typeface="Courier New"/>
              <a:ea typeface="Courier New"/>
              <a:cs typeface="Courier New"/>
              <a:sym typeface="Courier New"/>
            </a:endParaRPr>
          </a:p>
          <a:p>
            <a:pPr marL="0" lvl="0" indent="0" algn="l" rtl="0">
              <a:spcBef>
                <a:spcPts val="0"/>
              </a:spcBef>
              <a:spcAft>
                <a:spcPts val="0"/>
              </a:spcAft>
              <a:buNone/>
            </a:pPr>
            <a:r>
              <a:rPr lang="en" sz="1100">
                <a:solidFill>
                  <a:schemeClr val="dk1"/>
                </a:solidFill>
              </a:rPr>
              <a:t>“Students Favor Keeping Troops in Vietnam,” </a:t>
            </a:r>
            <a:r>
              <a:rPr lang="en" sz="1100" i="1">
                <a:solidFill>
                  <a:schemeClr val="dk1"/>
                </a:solidFill>
              </a:rPr>
              <a:t>Proscript</a:t>
            </a:r>
            <a:r>
              <a:rPr lang="en" sz="1100">
                <a:solidFill>
                  <a:schemeClr val="dk1"/>
                </a:solidFill>
              </a:rPr>
              <a:t>, October 29, 1965</a:t>
            </a:r>
            <a:endParaRPr sz="1100">
              <a:solidFill>
                <a:schemeClr val="dk1"/>
              </a:solidFill>
            </a:endParaRPr>
          </a:p>
          <a:p>
            <a:pPr marL="0" lvl="0" indent="0" algn="l" rtl="0">
              <a:spcBef>
                <a:spcPts val="0"/>
              </a:spcBef>
              <a:spcAft>
                <a:spcPts val="0"/>
              </a:spcAft>
              <a:buNone/>
            </a:pPr>
            <a:r>
              <a:rPr lang="en" sz="1100">
                <a:solidFill>
                  <a:schemeClr val="dk1"/>
                </a:solidFill>
              </a:rPr>
              <a:t>“Students Donate 230 Pints to Viet Nam Blood Drive,” </a:t>
            </a:r>
            <a:r>
              <a:rPr lang="en" sz="1100" i="1">
                <a:solidFill>
                  <a:schemeClr val="dk1"/>
                </a:solidFill>
              </a:rPr>
              <a:t>Proscript</a:t>
            </a:r>
            <a:r>
              <a:rPr lang="en" sz="1100">
                <a:solidFill>
                  <a:schemeClr val="dk1"/>
                </a:solidFill>
              </a:rPr>
              <a:t>, March, 18, 1966</a:t>
            </a:r>
            <a:endParaRPr sz="1100">
              <a:solidFill>
                <a:schemeClr val="dk1"/>
              </a:solidFill>
            </a:endParaRPr>
          </a:p>
          <a:p>
            <a:pPr marL="0" lvl="0" indent="0" algn="l" rtl="0">
              <a:spcBef>
                <a:spcPts val="0"/>
              </a:spcBef>
              <a:spcAft>
                <a:spcPts val="0"/>
              </a:spcAft>
              <a:buNone/>
            </a:pPr>
            <a:r>
              <a:rPr lang="en" sz="1100">
                <a:solidFill>
                  <a:schemeClr val="dk1"/>
                </a:solidFill>
              </a:rPr>
              <a:t>“Gen. Maxwell Taylor is Schedule to Speak at Next Convocation,” </a:t>
            </a:r>
            <a:r>
              <a:rPr lang="en" sz="1100" i="1">
                <a:solidFill>
                  <a:schemeClr val="dk1"/>
                </a:solidFill>
              </a:rPr>
              <a:t>Proscript</a:t>
            </a:r>
            <a:r>
              <a:rPr lang="en" sz="1100">
                <a:solidFill>
                  <a:schemeClr val="dk1"/>
                </a:solidFill>
              </a:rPr>
              <a:t>, October 11, 1967</a:t>
            </a:r>
            <a:endParaRPr sz="1100">
              <a:solidFill>
                <a:schemeClr val="dk1"/>
              </a:solidFill>
            </a:endParaRPr>
          </a:p>
          <a:p>
            <a:pPr marL="0" lvl="0" indent="0" algn="l" rtl="0">
              <a:spcBef>
                <a:spcPts val="0"/>
              </a:spcBef>
              <a:spcAft>
                <a:spcPts val="0"/>
              </a:spcAft>
              <a:buNone/>
            </a:pPr>
            <a:r>
              <a:rPr lang="en" sz="1100">
                <a:solidFill>
                  <a:schemeClr val="dk1"/>
                </a:solidFill>
              </a:rPr>
              <a:t>“The Washington Peace March,” </a:t>
            </a:r>
            <a:r>
              <a:rPr lang="en" sz="1100" i="1">
                <a:solidFill>
                  <a:schemeClr val="dk1"/>
                </a:solidFill>
              </a:rPr>
              <a:t>The Richmond Chronicle</a:t>
            </a:r>
            <a:r>
              <a:rPr lang="en" sz="1100">
                <a:solidFill>
                  <a:schemeClr val="dk1"/>
                </a:solidFill>
              </a:rPr>
              <a:t>, October 21, 1967</a:t>
            </a:r>
            <a:endParaRPr sz="1100">
              <a:solidFill>
                <a:schemeClr val="dk1"/>
              </a:solidFill>
            </a:endParaRPr>
          </a:p>
          <a:p>
            <a:pPr marL="0" lvl="0" indent="0" algn="l" rtl="0">
              <a:spcBef>
                <a:spcPts val="0"/>
              </a:spcBef>
              <a:spcAft>
                <a:spcPts val="0"/>
              </a:spcAft>
              <a:buNone/>
            </a:pPr>
            <a:r>
              <a:rPr lang="en" sz="1100">
                <a:solidFill>
                  <a:schemeClr val="dk1"/>
                </a:solidFill>
              </a:rPr>
              <a:t>“Saturday, October 21: The Washington Peace March,” </a:t>
            </a:r>
            <a:r>
              <a:rPr lang="en" sz="1100" i="1">
                <a:solidFill>
                  <a:schemeClr val="dk1"/>
                </a:solidFill>
              </a:rPr>
              <a:t>The Sunflower</a:t>
            </a:r>
            <a:r>
              <a:rPr lang="en" sz="1100">
                <a:solidFill>
                  <a:schemeClr val="dk1"/>
                </a:solidFill>
              </a:rPr>
              <a:t>, November 2, 1967</a:t>
            </a:r>
            <a:endParaRPr sz="1100">
              <a:solidFill>
                <a:schemeClr val="dk1"/>
              </a:solidFill>
            </a:endParaRPr>
          </a:p>
          <a:p>
            <a:pPr marL="0" lvl="0" indent="0" algn="l" rtl="0">
              <a:spcBef>
                <a:spcPts val="0"/>
              </a:spcBef>
              <a:spcAft>
                <a:spcPts val="0"/>
              </a:spcAft>
              <a:buNone/>
            </a:pPr>
            <a:r>
              <a:rPr lang="en" sz="1100">
                <a:solidFill>
                  <a:schemeClr val="dk1"/>
                </a:solidFill>
              </a:rPr>
              <a:t>“Sgt. Pepper’s Peace Parade,'' </a:t>
            </a:r>
            <a:r>
              <a:rPr lang="en" sz="1100" i="1">
                <a:solidFill>
                  <a:schemeClr val="dk1"/>
                </a:solidFill>
              </a:rPr>
              <a:t>The RIchmond Chronicle</a:t>
            </a:r>
            <a:r>
              <a:rPr lang="en" sz="1100">
                <a:solidFill>
                  <a:schemeClr val="dk1"/>
                </a:solidFill>
              </a:rPr>
              <a:t>, December 23, 1967</a:t>
            </a:r>
            <a:endParaRPr sz="1100">
              <a:solidFill>
                <a:schemeClr val="dk1"/>
              </a:solidFill>
            </a:endParaRPr>
          </a:p>
          <a:p>
            <a:pPr marL="0" lvl="0" indent="0" algn="l" rtl="0">
              <a:lnSpc>
                <a:spcPct val="107916"/>
              </a:lnSpc>
              <a:spcBef>
                <a:spcPts val="0"/>
              </a:spcBef>
              <a:spcAft>
                <a:spcPts val="0"/>
              </a:spcAft>
              <a:buNone/>
            </a:pPr>
            <a:r>
              <a:rPr lang="en" sz="1100">
                <a:solidFill>
                  <a:schemeClr val="dk1"/>
                </a:solidFill>
              </a:rPr>
              <a:t>“Freshman Posts ‘End War’ Signs,” </a:t>
            </a:r>
            <a:r>
              <a:rPr lang="en" sz="1100" i="1">
                <a:solidFill>
                  <a:schemeClr val="dk1"/>
                </a:solidFill>
              </a:rPr>
              <a:t>Proscript</a:t>
            </a:r>
            <a:r>
              <a:rPr lang="en" sz="1100">
                <a:solidFill>
                  <a:schemeClr val="dk1"/>
                </a:solidFill>
              </a:rPr>
              <a:t>, March 8, 1968</a:t>
            </a:r>
            <a:endParaRPr sz="1100">
              <a:solidFill>
                <a:schemeClr val="dk1"/>
              </a:solidFill>
            </a:endParaRPr>
          </a:p>
          <a:p>
            <a:pPr marL="0" lvl="0" indent="0" algn="l" rtl="0">
              <a:lnSpc>
                <a:spcPct val="107916"/>
              </a:lnSpc>
              <a:spcBef>
                <a:spcPts val="0"/>
              </a:spcBef>
              <a:spcAft>
                <a:spcPts val="0"/>
              </a:spcAft>
              <a:buNone/>
            </a:pPr>
            <a:r>
              <a:rPr lang="en" sz="1100">
                <a:solidFill>
                  <a:schemeClr val="dk1"/>
                </a:solidFill>
              </a:rPr>
              <a:t>“Tech Sled Held,” </a:t>
            </a:r>
            <a:r>
              <a:rPr lang="en" sz="1100" i="1">
                <a:solidFill>
                  <a:schemeClr val="dk1"/>
                </a:solidFill>
              </a:rPr>
              <a:t>Proscript</a:t>
            </a:r>
            <a:r>
              <a:rPr lang="en" sz="1100">
                <a:solidFill>
                  <a:schemeClr val="dk1"/>
                </a:solidFill>
              </a:rPr>
              <a:t>, November 8, 1968</a:t>
            </a:r>
            <a:endParaRPr sz="1100">
              <a:solidFill>
                <a:schemeClr val="dk1"/>
              </a:solidFill>
            </a:endParaRPr>
          </a:p>
          <a:p>
            <a:pPr marL="0" lvl="0" indent="0" algn="l" rtl="0">
              <a:lnSpc>
                <a:spcPct val="107916"/>
              </a:lnSpc>
              <a:spcBef>
                <a:spcPts val="0"/>
              </a:spcBef>
              <a:spcAft>
                <a:spcPts val="0"/>
              </a:spcAft>
              <a:buNone/>
            </a:pPr>
            <a:endParaRPr sz="1000">
              <a:solidFill>
                <a:schemeClr val="dk1"/>
              </a:solidFill>
            </a:endParaRPr>
          </a:p>
          <a:p>
            <a:pPr marL="0" lvl="0" indent="0" algn="l" rtl="0">
              <a:spcBef>
                <a:spcPts val="0"/>
              </a:spcBef>
              <a:spcAft>
                <a:spcPts val="0"/>
              </a:spcAft>
              <a:buNone/>
            </a:pPr>
            <a:r>
              <a:rPr lang="en" sz="1100">
                <a:solidFill>
                  <a:schemeClr val="dk1"/>
                </a:solidFill>
                <a:latin typeface="Impact"/>
                <a:ea typeface="Impact"/>
                <a:cs typeface="Impact"/>
                <a:sym typeface="Impact"/>
              </a:rPr>
              <a:t>“The Human Grenade” &amp; An MCV War Hero</a:t>
            </a:r>
            <a:endParaRPr sz="1100" i="1">
              <a:solidFill>
                <a:schemeClr val="dk1"/>
              </a:solidFill>
            </a:endParaRPr>
          </a:p>
          <a:p>
            <a:pPr marL="0" lvl="0" indent="0" algn="l" rtl="0">
              <a:spcBef>
                <a:spcPts val="0"/>
              </a:spcBef>
              <a:spcAft>
                <a:spcPts val="0"/>
              </a:spcAft>
              <a:buNone/>
            </a:pPr>
            <a:r>
              <a:rPr lang="en" sz="1100">
                <a:solidFill>
                  <a:schemeClr val="dk1"/>
                </a:solidFill>
              </a:rPr>
              <a:t>“Explosive in Vietnamese Soldier’s Back–Live Grenade Removed By Henrico Surgeon,” </a:t>
            </a:r>
            <a:r>
              <a:rPr lang="en" sz="1100" i="1">
                <a:solidFill>
                  <a:schemeClr val="dk1"/>
                </a:solidFill>
              </a:rPr>
              <a:t>Richmond Times-Dispatch</a:t>
            </a:r>
            <a:r>
              <a:rPr lang="en" sz="1100">
                <a:solidFill>
                  <a:schemeClr val="dk1"/>
                </a:solidFill>
              </a:rPr>
              <a:t>, November 5, </a:t>
            </a:r>
            <a:endParaRPr sz="1100">
              <a:solidFill>
                <a:schemeClr val="dk1"/>
              </a:solidFill>
            </a:endParaRPr>
          </a:p>
          <a:p>
            <a:pPr marL="0" lvl="0" indent="457200" algn="l" rtl="0">
              <a:spcBef>
                <a:spcPts val="0"/>
              </a:spcBef>
              <a:spcAft>
                <a:spcPts val="0"/>
              </a:spcAft>
              <a:buNone/>
            </a:pPr>
            <a:r>
              <a:rPr lang="en" sz="1100">
                <a:solidFill>
                  <a:schemeClr val="dk1"/>
                </a:solidFill>
              </a:rPr>
              <a:t>1965</a:t>
            </a:r>
            <a:endParaRPr sz="1100">
              <a:solidFill>
                <a:schemeClr val="dk1"/>
              </a:solidFill>
            </a:endParaRPr>
          </a:p>
          <a:p>
            <a:pPr marL="0" lvl="0" indent="0" algn="l" rtl="0">
              <a:spcBef>
                <a:spcPts val="0"/>
              </a:spcBef>
              <a:spcAft>
                <a:spcPts val="0"/>
              </a:spcAft>
              <a:buNone/>
            </a:pPr>
            <a:r>
              <a:rPr lang="en" sz="1100">
                <a:solidFill>
                  <a:schemeClr val="dk1"/>
                </a:solidFill>
              </a:rPr>
              <a:t>“‘Easy’ Surgeon Reports after Removing Grenade,” </a:t>
            </a:r>
            <a:r>
              <a:rPr lang="en" sz="1100" i="1">
                <a:solidFill>
                  <a:schemeClr val="dk1"/>
                </a:solidFill>
              </a:rPr>
              <a:t>Richmond Times-Dispatch</a:t>
            </a:r>
            <a:r>
              <a:rPr lang="en" sz="1100">
                <a:solidFill>
                  <a:schemeClr val="dk1"/>
                </a:solidFill>
              </a:rPr>
              <a:t>, November 6, 1965</a:t>
            </a:r>
            <a:endParaRPr sz="1100">
              <a:solidFill>
                <a:schemeClr val="dk1"/>
              </a:solidFill>
            </a:endParaRPr>
          </a:p>
          <a:p>
            <a:pPr marL="0" lvl="0" indent="0" algn="l" rtl="0">
              <a:spcBef>
                <a:spcPts val="0"/>
              </a:spcBef>
              <a:spcAft>
                <a:spcPts val="0"/>
              </a:spcAft>
              <a:buNone/>
            </a:pPr>
            <a:r>
              <a:rPr lang="en" sz="1100">
                <a:solidFill>
                  <a:schemeClr val="dk1"/>
                </a:solidFill>
              </a:rPr>
              <a:t>“Dr. Humphreys Returns Home from Viet Nam,” </a:t>
            </a:r>
            <a:r>
              <a:rPr lang="en" sz="1100" i="1">
                <a:solidFill>
                  <a:schemeClr val="dk1"/>
                </a:solidFill>
              </a:rPr>
              <a:t>Richmond Times-Dispatch</a:t>
            </a:r>
            <a:r>
              <a:rPr lang="en" sz="1100">
                <a:solidFill>
                  <a:schemeClr val="dk1"/>
                </a:solidFill>
              </a:rPr>
              <a:t>, December 25, 1965</a:t>
            </a:r>
            <a:endParaRPr sz="1100">
              <a:solidFill>
                <a:schemeClr val="dk1"/>
              </a:solidFill>
            </a:endParaRPr>
          </a:p>
          <a:p>
            <a:pPr marL="0" lvl="0" indent="0" algn="l" rtl="0">
              <a:spcBef>
                <a:spcPts val="0"/>
              </a:spcBef>
              <a:spcAft>
                <a:spcPts val="0"/>
              </a:spcAft>
              <a:buNone/>
            </a:pPr>
            <a:r>
              <a:rPr lang="en" sz="1100">
                <a:solidFill>
                  <a:schemeClr val="dk1"/>
                </a:solidFill>
              </a:rPr>
              <a:t>“Class News,” </a:t>
            </a:r>
            <a:r>
              <a:rPr lang="en" sz="1100" i="1">
                <a:solidFill>
                  <a:schemeClr val="dk1"/>
                </a:solidFill>
              </a:rPr>
              <a:t>The Scarab</a:t>
            </a:r>
            <a:r>
              <a:rPr lang="en" sz="1100">
                <a:solidFill>
                  <a:schemeClr val="dk1"/>
                </a:solidFill>
              </a:rPr>
              <a:t>, August, 1967</a:t>
            </a:r>
            <a:endParaRPr sz="1100">
              <a:solidFill>
                <a:schemeClr val="dk1"/>
              </a:solidFill>
            </a:endParaRPr>
          </a:p>
          <a:p>
            <a:pPr marL="0" lvl="0" indent="0" algn="l" rtl="0">
              <a:lnSpc>
                <a:spcPct val="107916"/>
              </a:lnSpc>
              <a:spcBef>
                <a:spcPts val="0"/>
              </a:spcBef>
              <a:spcAft>
                <a:spcPts val="0"/>
              </a:spcAft>
              <a:buNone/>
            </a:pPr>
            <a:endParaRPr sz="10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latin typeface="Courier New"/>
                <a:ea typeface="Courier New"/>
                <a:cs typeface="Courier New"/>
                <a:sym typeface="Courier New"/>
              </a:rPr>
              <a:t>Sources, ctd.</a:t>
            </a:r>
            <a:endParaRPr b="1">
              <a:latin typeface="Courier New"/>
              <a:ea typeface="Courier New"/>
              <a:cs typeface="Courier New"/>
              <a:sym typeface="Courier New"/>
            </a:endParaRPr>
          </a:p>
        </p:txBody>
      </p:sp>
      <p:sp>
        <p:nvSpPr>
          <p:cNvPr id="240" name="Google Shape;240;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u="sng">
                <a:solidFill>
                  <a:schemeClr val="dk1"/>
                </a:solidFill>
                <a:latin typeface="Courier New"/>
                <a:ea typeface="Courier New"/>
                <a:cs typeface="Courier New"/>
                <a:sym typeface="Courier New"/>
              </a:rPr>
              <a:t>1968-69: Turning Points</a:t>
            </a:r>
            <a:endParaRPr sz="1100">
              <a:solidFill>
                <a:schemeClr val="dk1"/>
              </a:solidFill>
            </a:endParaRPr>
          </a:p>
          <a:p>
            <a:pPr marL="0" lvl="0" indent="0" algn="l" rtl="0">
              <a:spcBef>
                <a:spcPts val="0"/>
              </a:spcBef>
              <a:spcAft>
                <a:spcPts val="0"/>
              </a:spcAft>
              <a:buNone/>
            </a:pPr>
            <a:r>
              <a:rPr lang="en" sz="1100">
                <a:solidFill>
                  <a:schemeClr val="dk1"/>
                </a:solidFill>
              </a:rPr>
              <a:t>“RPI-MCV Consolidation Given Assembly Approval,” </a:t>
            </a:r>
            <a:r>
              <a:rPr lang="en" sz="1100" i="1">
                <a:solidFill>
                  <a:schemeClr val="dk1"/>
                </a:solidFill>
              </a:rPr>
              <a:t>Proscript</a:t>
            </a:r>
            <a:r>
              <a:rPr lang="en" sz="1100">
                <a:solidFill>
                  <a:schemeClr val="dk1"/>
                </a:solidFill>
              </a:rPr>
              <a:t>, February 16, 1968</a:t>
            </a:r>
            <a:endParaRPr sz="1100">
              <a:solidFill>
                <a:schemeClr val="dk1"/>
              </a:solidFill>
            </a:endParaRPr>
          </a:p>
          <a:p>
            <a:pPr marL="0" lvl="0" indent="0" algn="l" rtl="0">
              <a:lnSpc>
                <a:spcPct val="107916"/>
              </a:lnSpc>
              <a:spcBef>
                <a:spcPts val="0"/>
              </a:spcBef>
              <a:spcAft>
                <a:spcPts val="0"/>
              </a:spcAft>
              <a:buNone/>
            </a:pPr>
            <a:r>
              <a:rPr lang="en" sz="1100">
                <a:solidFill>
                  <a:schemeClr val="dk1"/>
                </a:solidFill>
              </a:rPr>
              <a:t>“Anti-Vietnam War Protest, October 1968, Monroe Park,” VCU Libraries Gallery, accessed March 31, 2023, </a:t>
            </a:r>
            <a:endParaRPr sz="1100">
              <a:solidFill>
                <a:schemeClr val="dk1"/>
              </a:solidFill>
            </a:endParaRPr>
          </a:p>
          <a:p>
            <a:pPr marL="0" lvl="0" indent="457200" algn="l" rtl="0">
              <a:lnSpc>
                <a:spcPct val="107916"/>
              </a:lnSpc>
              <a:spcBef>
                <a:spcPts val="0"/>
              </a:spcBef>
              <a:spcAft>
                <a:spcPts val="0"/>
              </a:spcAft>
              <a:buNone/>
            </a:pPr>
            <a:r>
              <a:rPr lang="en" sz="1100" u="sng">
                <a:solidFill>
                  <a:schemeClr val="dk1"/>
                </a:solidFill>
                <a:hlinkClick r:id="rId3">
                  <a:extLst>
                    <a:ext uri="{A12FA001-AC4F-418D-AE19-62706E023703}">
                      <ahyp:hlinkClr xmlns:ahyp="http://schemas.microsoft.com/office/drawing/2018/hyperlinkcolor" val="tx"/>
                    </a:ext>
                  </a:extLst>
                </a:hlinkClick>
              </a:rPr>
              <a:t>https://gallery.library.vcu.edu/items/show/92522</a:t>
            </a:r>
            <a:endParaRPr sz="1100">
              <a:solidFill>
                <a:schemeClr val="dk1"/>
              </a:solidFill>
            </a:endParaRPr>
          </a:p>
          <a:p>
            <a:pPr marL="0" lvl="0" indent="0" algn="l" rtl="0">
              <a:spcBef>
                <a:spcPts val="0"/>
              </a:spcBef>
              <a:spcAft>
                <a:spcPts val="0"/>
              </a:spcAft>
              <a:buNone/>
            </a:pPr>
            <a:r>
              <a:rPr lang="en" sz="1100">
                <a:solidFill>
                  <a:schemeClr val="dk1"/>
                </a:solidFill>
              </a:rPr>
              <a:t>“We Protest” </a:t>
            </a:r>
            <a:r>
              <a:rPr lang="en" sz="1100" i="1">
                <a:solidFill>
                  <a:schemeClr val="dk1"/>
                </a:solidFill>
              </a:rPr>
              <a:t>Commonwealth Times</a:t>
            </a:r>
            <a:r>
              <a:rPr lang="en" sz="1100">
                <a:solidFill>
                  <a:schemeClr val="dk1"/>
                </a:solidFill>
              </a:rPr>
              <a:t>, October 8, 1969</a:t>
            </a:r>
            <a:endParaRPr sz="1100">
              <a:solidFill>
                <a:schemeClr val="dk1"/>
              </a:solidFill>
            </a:endParaRPr>
          </a:p>
          <a:p>
            <a:pPr marL="0" lvl="0" indent="0" algn="l" rtl="0">
              <a:spcBef>
                <a:spcPts val="0"/>
              </a:spcBef>
              <a:spcAft>
                <a:spcPts val="0"/>
              </a:spcAft>
              <a:buNone/>
            </a:pPr>
            <a:r>
              <a:rPr lang="en" sz="1100">
                <a:solidFill>
                  <a:schemeClr val="dk1"/>
                </a:solidFill>
              </a:rPr>
              <a:t>“Puppy Burn,” </a:t>
            </a:r>
            <a:r>
              <a:rPr lang="en" sz="1100" i="1">
                <a:solidFill>
                  <a:schemeClr val="dk1"/>
                </a:solidFill>
              </a:rPr>
              <a:t>Proscript</a:t>
            </a:r>
            <a:r>
              <a:rPr lang="en" sz="1100">
                <a:solidFill>
                  <a:schemeClr val="dk1"/>
                </a:solidFill>
              </a:rPr>
              <a:t>, October 10, 1968</a:t>
            </a:r>
            <a:endParaRPr sz="1100">
              <a:solidFill>
                <a:schemeClr val="dk1"/>
              </a:solidFill>
            </a:endParaRPr>
          </a:p>
          <a:p>
            <a:pPr marL="0" lvl="0" indent="0" algn="l" rtl="0">
              <a:spcBef>
                <a:spcPts val="0"/>
              </a:spcBef>
              <a:spcAft>
                <a:spcPts val="0"/>
              </a:spcAft>
              <a:buNone/>
            </a:pPr>
            <a:r>
              <a:rPr lang="en" sz="1100">
                <a:solidFill>
                  <a:schemeClr val="dk1"/>
                </a:solidFill>
              </a:rPr>
              <a:t>“M-Day [Moratorium Day] Part 2: more crowds, more dissent, more hope” </a:t>
            </a:r>
            <a:r>
              <a:rPr lang="en" sz="1100" i="1">
                <a:solidFill>
                  <a:schemeClr val="dk1"/>
                </a:solidFill>
              </a:rPr>
              <a:t>Richmond Chronicle</a:t>
            </a:r>
            <a:r>
              <a:rPr lang="en" sz="1100">
                <a:solidFill>
                  <a:schemeClr val="dk1"/>
                </a:solidFill>
              </a:rPr>
              <a:t>,</a:t>
            </a:r>
            <a:r>
              <a:rPr lang="en" sz="1100" i="1">
                <a:solidFill>
                  <a:schemeClr val="dk1"/>
                </a:solidFill>
              </a:rPr>
              <a:t> </a:t>
            </a:r>
            <a:r>
              <a:rPr lang="en" sz="1100">
                <a:solidFill>
                  <a:schemeClr val="dk1"/>
                </a:solidFill>
              </a:rPr>
              <a:t>November 1969</a:t>
            </a:r>
            <a:endParaRPr sz="1100">
              <a:solidFill>
                <a:schemeClr val="dk1"/>
              </a:solidFill>
            </a:endParaRPr>
          </a:p>
          <a:p>
            <a:pPr marL="0" lvl="0" indent="0" algn="l" rtl="0">
              <a:spcBef>
                <a:spcPts val="0"/>
              </a:spcBef>
              <a:spcAft>
                <a:spcPts val="0"/>
              </a:spcAft>
              <a:buNone/>
            </a:pPr>
            <a:r>
              <a:rPr lang="en" sz="1100">
                <a:solidFill>
                  <a:schemeClr val="dk1"/>
                </a:solidFill>
              </a:rPr>
              <a:t>“Veterans Club Organized,” </a:t>
            </a:r>
            <a:r>
              <a:rPr lang="en" sz="1100" i="1">
                <a:solidFill>
                  <a:schemeClr val="dk1"/>
                </a:solidFill>
              </a:rPr>
              <a:t>Proscript</a:t>
            </a:r>
            <a:r>
              <a:rPr lang="en" sz="1100">
                <a:solidFill>
                  <a:schemeClr val="dk1"/>
                </a:solidFill>
              </a:rPr>
              <a:t>, February 21, 1969</a:t>
            </a:r>
            <a:endParaRPr sz="1100">
              <a:solidFill>
                <a:schemeClr val="dk1"/>
              </a:solidFill>
            </a:endParaRPr>
          </a:p>
          <a:p>
            <a:pPr marL="0" lvl="0" indent="0" algn="l" rtl="0">
              <a:spcBef>
                <a:spcPts val="0"/>
              </a:spcBef>
              <a:spcAft>
                <a:spcPts val="0"/>
              </a:spcAft>
              <a:buNone/>
            </a:pPr>
            <a:r>
              <a:rPr lang="en" sz="1100">
                <a:solidFill>
                  <a:schemeClr val="dk1"/>
                </a:solidFill>
              </a:rPr>
              <a:t>Untitled political cartoon, </a:t>
            </a:r>
            <a:r>
              <a:rPr lang="en" sz="1100" i="1">
                <a:solidFill>
                  <a:schemeClr val="dk1"/>
                </a:solidFill>
              </a:rPr>
              <a:t>Commonwealth Times</a:t>
            </a:r>
            <a:r>
              <a:rPr lang="en" sz="1100">
                <a:solidFill>
                  <a:schemeClr val="dk1"/>
                </a:solidFill>
              </a:rPr>
              <a:t>, October 15, 1969</a:t>
            </a:r>
            <a:endParaRPr sz="1100">
              <a:solidFill>
                <a:schemeClr val="dk1"/>
              </a:solidFill>
            </a:endParaRPr>
          </a:p>
          <a:p>
            <a:pPr marL="0" lvl="0" indent="0" algn="l" rtl="0">
              <a:spcBef>
                <a:spcPts val="0"/>
              </a:spcBef>
              <a:spcAft>
                <a:spcPts val="0"/>
              </a:spcAft>
              <a:buNone/>
            </a:pPr>
            <a:r>
              <a:rPr lang="en" sz="1100">
                <a:solidFill>
                  <a:schemeClr val="dk1"/>
                </a:solidFill>
              </a:rPr>
              <a:t>“VCU faculty and students to join in Moratorium Day,” </a:t>
            </a:r>
            <a:r>
              <a:rPr lang="en" sz="1100" i="1">
                <a:solidFill>
                  <a:schemeClr val="dk1"/>
                </a:solidFill>
              </a:rPr>
              <a:t>Commonwealth Times</a:t>
            </a:r>
            <a:r>
              <a:rPr lang="en" sz="1100">
                <a:solidFill>
                  <a:schemeClr val="dk1"/>
                </a:solidFill>
              </a:rPr>
              <a:t>, October 10,1969</a:t>
            </a:r>
            <a:endParaRPr sz="1100">
              <a:solidFill>
                <a:schemeClr val="dk1"/>
              </a:solidFill>
            </a:endParaRPr>
          </a:p>
          <a:p>
            <a:pPr marL="0" lvl="0" indent="0" algn="l" rtl="0">
              <a:spcBef>
                <a:spcPts val="0"/>
              </a:spcBef>
              <a:spcAft>
                <a:spcPts val="0"/>
              </a:spcAft>
              <a:buNone/>
            </a:pPr>
            <a:r>
              <a:rPr lang="en" sz="1100">
                <a:solidFill>
                  <a:schemeClr val="dk1"/>
                </a:solidFill>
              </a:rPr>
              <a:t>Harry Long, “Let’s Support Moratorium,” </a:t>
            </a:r>
            <a:r>
              <a:rPr lang="en" sz="1100" i="1">
                <a:solidFill>
                  <a:schemeClr val="dk1"/>
                </a:solidFill>
              </a:rPr>
              <a:t>Commonwealth Times</a:t>
            </a:r>
            <a:r>
              <a:rPr lang="en" sz="1100">
                <a:solidFill>
                  <a:schemeClr val="dk1"/>
                </a:solidFill>
              </a:rPr>
              <a:t>, October 17, 1969</a:t>
            </a:r>
            <a:endParaRPr sz="1100">
              <a:solidFill>
                <a:schemeClr val="dk1"/>
              </a:solidFill>
            </a:endParaRPr>
          </a:p>
          <a:p>
            <a:pPr marL="0" lvl="0" indent="0" algn="l" rtl="0">
              <a:spcBef>
                <a:spcPts val="0"/>
              </a:spcBef>
              <a:spcAft>
                <a:spcPts val="0"/>
              </a:spcAft>
              <a:buNone/>
            </a:pPr>
            <a:r>
              <a:rPr lang="en" sz="1100">
                <a:solidFill>
                  <a:schemeClr val="dk1"/>
                </a:solidFill>
              </a:rPr>
              <a:t>Wayne Eaton, “M-Day: Con,” </a:t>
            </a:r>
            <a:r>
              <a:rPr lang="en" sz="1100" i="1">
                <a:solidFill>
                  <a:schemeClr val="dk1"/>
                </a:solidFill>
              </a:rPr>
              <a:t>Commonwealth Times</a:t>
            </a:r>
            <a:r>
              <a:rPr lang="en" sz="1100">
                <a:solidFill>
                  <a:schemeClr val="dk1"/>
                </a:solidFill>
              </a:rPr>
              <a:t>, October 17, 1969</a:t>
            </a:r>
            <a:endParaRPr sz="1100">
              <a:solidFill>
                <a:schemeClr val="dk1"/>
              </a:solidFill>
            </a:endParaRPr>
          </a:p>
          <a:p>
            <a:pPr marL="0" lvl="0" indent="0" algn="l" rtl="0">
              <a:spcBef>
                <a:spcPts val="0"/>
              </a:spcBef>
              <a:spcAft>
                <a:spcPts val="0"/>
              </a:spcAft>
              <a:buNone/>
            </a:pPr>
            <a:r>
              <a:rPr lang="en" sz="1100">
                <a:solidFill>
                  <a:schemeClr val="dk1"/>
                </a:solidFill>
              </a:rPr>
              <a:t>“Moratorium Day Crowd is Peaceful,” </a:t>
            </a:r>
            <a:r>
              <a:rPr lang="en" sz="1100" i="1">
                <a:solidFill>
                  <a:schemeClr val="dk1"/>
                </a:solidFill>
              </a:rPr>
              <a:t>Commonwealth Times</a:t>
            </a:r>
            <a:r>
              <a:rPr lang="en" sz="1100">
                <a:solidFill>
                  <a:schemeClr val="dk1"/>
                </a:solidFill>
              </a:rPr>
              <a:t>, October 17, 1969</a:t>
            </a:r>
            <a:endParaRPr sz="1100">
              <a:solidFill>
                <a:schemeClr val="dk1"/>
              </a:solidFill>
            </a:endParaRPr>
          </a:p>
          <a:p>
            <a:pPr marL="0" lvl="0" indent="0" algn="l" rtl="0">
              <a:spcBef>
                <a:spcPts val="0"/>
              </a:spcBef>
              <a:spcAft>
                <a:spcPts val="0"/>
              </a:spcAft>
              <a:buNone/>
            </a:pPr>
            <a:r>
              <a:rPr lang="en" sz="1100">
                <a:solidFill>
                  <a:schemeClr val="dk1"/>
                </a:solidFill>
              </a:rPr>
              <a:t>Randolph M. Bragg, “Protest is Publicity Stunt,” </a:t>
            </a:r>
            <a:r>
              <a:rPr lang="en" sz="1100" i="1">
                <a:solidFill>
                  <a:schemeClr val="dk1"/>
                </a:solidFill>
              </a:rPr>
              <a:t>Commonwealth Times</a:t>
            </a:r>
            <a:r>
              <a:rPr lang="en" sz="1100">
                <a:solidFill>
                  <a:schemeClr val="dk1"/>
                </a:solidFill>
              </a:rPr>
              <a:t>, October 17, 1969</a:t>
            </a:r>
            <a:endParaRPr sz="1100">
              <a:solidFill>
                <a:schemeClr val="dk1"/>
              </a:solidFill>
            </a:endParaRPr>
          </a:p>
          <a:p>
            <a:pPr marL="0" lvl="0" indent="0" algn="l" rtl="0">
              <a:spcBef>
                <a:spcPts val="0"/>
              </a:spcBef>
              <a:spcAft>
                <a:spcPts val="0"/>
              </a:spcAft>
              <a:buNone/>
            </a:pPr>
            <a:r>
              <a:rPr lang="en" sz="1100">
                <a:solidFill>
                  <a:schemeClr val="dk1"/>
                </a:solidFill>
              </a:rPr>
              <a:t>Jody Glazer, “Student Supports Vietnam,” </a:t>
            </a:r>
            <a:r>
              <a:rPr lang="en" sz="1100" i="1">
                <a:solidFill>
                  <a:schemeClr val="dk1"/>
                </a:solidFill>
              </a:rPr>
              <a:t>Commonwealth Times</a:t>
            </a:r>
            <a:r>
              <a:rPr lang="en" sz="1100">
                <a:solidFill>
                  <a:schemeClr val="dk1"/>
                </a:solidFill>
              </a:rPr>
              <a:t>, October 17, 1969</a:t>
            </a:r>
            <a:endParaRPr sz="1100">
              <a:solidFill>
                <a:schemeClr val="dk1"/>
              </a:solidFill>
            </a:endParaRPr>
          </a:p>
          <a:p>
            <a:pPr marL="0" lvl="0" indent="0" algn="l" rtl="0">
              <a:spcBef>
                <a:spcPts val="0"/>
              </a:spcBef>
              <a:spcAft>
                <a:spcPts val="0"/>
              </a:spcAft>
              <a:buNone/>
            </a:pPr>
            <a:r>
              <a:rPr lang="en" sz="1100">
                <a:solidFill>
                  <a:schemeClr val="dk1"/>
                </a:solidFill>
              </a:rPr>
              <a:t>“Nixon’s Vietnam War Policy Draws Support from Faculty,” </a:t>
            </a:r>
            <a:r>
              <a:rPr lang="en" sz="1100" i="1">
                <a:solidFill>
                  <a:schemeClr val="dk1"/>
                </a:solidFill>
              </a:rPr>
              <a:t>Commonwealth Times</a:t>
            </a:r>
            <a:r>
              <a:rPr lang="en" sz="1100">
                <a:solidFill>
                  <a:schemeClr val="dk1"/>
                </a:solidFill>
              </a:rPr>
              <a:t>, November 7, 1969</a:t>
            </a:r>
            <a:endParaRPr sz="1100">
              <a:solidFill>
                <a:schemeClr val="dk1"/>
              </a:solidFill>
            </a:endParaRPr>
          </a:p>
          <a:p>
            <a:pPr marL="0" lvl="0" indent="0" algn="l" rtl="0">
              <a:spcBef>
                <a:spcPts val="0"/>
              </a:spcBef>
              <a:spcAft>
                <a:spcPts val="0"/>
              </a:spcAft>
              <a:buNone/>
            </a:pPr>
            <a:r>
              <a:rPr lang="en" sz="1100">
                <a:solidFill>
                  <a:schemeClr val="dk1"/>
                </a:solidFill>
              </a:rPr>
              <a:t>Chris Ellis, “So Many…And It Was Peaceful,” November 20, 1969</a:t>
            </a:r>
            <a:endParaRPr sz="1100">
              <a:solidFill>
                <a:schemeClr val="dk1"/>
              </a:solidFill>
            </a:endParaRPr>
          </a:p>
          <a:p>
            <a:pPr marL="0" lvl="0" indent="0" algn="l" rtl="0">
              <a:lnSpc>
                <a:spcPct val="107916"/>
              </a:lnSpc>
              <a:spcBef>
                <a:spcPts val="0"/>
              </a:spcBef>
              <a:spcAft>
                <a:spcPts val="0"/>
              </a:spcAft>
              <a:buNone/>
            </a:pPr>
            <a:r>
              <a:rPr lang="en" sz="1100">
                <a:solidFill>
                  <a:schemeClr val="dk1"/>
                </a:solidFill>
              </a:rPr>
              <a:t>Bill Thomas and Steve Gilbert, “The Pacifiers,”</a:t>
            </a:r>
            <a:r>
              <a:rPr lang="en" sz="1100" i="1">
                <a:solidFill>
                  <a:schemeClr val="dk1"/>
                </a:solidFill>
              </a:rPr>
              <a:t> Richmond Chronicle</a:t>
            </a:r>
            <a:r>
              <a:rPr lang="en" sz="1100">
                <a:solidFill>
                  <a:schemeClr val="dk1"/>
                </a:solidFill>
              </a:rPr>
              <a:t>, May 1970</a:t>
            </a:r>
            <a:endParaRPr sz="11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latin typeface="Courier New"/>
                <a:ea typeface="Courier New"/>
                <a:cs typeface="Courier New"/>
                <a:sym typeface="Courier New"/>
              </a:rPr>
              <a:t>Sources, ctd.</a:t>
            </a:r>
            <a:endParaRPr b="1">
              <a:latin typeface="Courier New"/>
              <a:ea typeface="Courier New"/>
              <a:cs typeface="Courier New"/>
              <a:sym typeface="Courier New"/>
            </a:endParaRPr>
          </a:p>
        </p:txBody>
      </p:sp>
      <p:sp>
        <p:nvSpPr>
          <p:cNvPr id="246" name="Google Shape;246;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lnSpc>
                <a:spcPct val="150000"/>
              </a:lnSpc>
              <a:spcBef>
                <a:spcPts val="0"/>
              </a:spcBef>
              <a:spcAft>
                <a:spcPts val="0"/>
              </a:spcAft>
              <a:buNone/>
            </a:pPr>
            <a:r>
              <a:rPr lang="en" sz="1100">
                <a:solidFill>
                  <a:schemeClr val="dk1"/>
                </a:solidFill>
                <a:latin typeface="Impact"/>
                <a:ea typeface="Impact"/>
                <a:cs typeface="Impact"/>
                <a:sym typeface="Impact"/>
              </a:rPr>
              <a:t>“Vietnam Lotteries” How did they serve?</a:t>
            </a:r>
            <a:endParaRPr sz="1100">
              <a:solidFill>
                <a:schemeClr val="dk1"/>
              </a:solidFill>
            </a:endParaRPr>
          </a:p>
          <a:p>
            <a:pPr marL="0" lvl="0" indent="0" algn="l" rtl="0">
              <a:spcBef>
                <a:spcPts val="0"/>
              </a:spcBef>
              <a:spcAft>
                <a:spcPts val="0"/>
              </a:spcAft>
              <a:buNone/>
            </a:pPr>
            <a:r>
              <a:rPr lang="en" sz="1100">
                <a:solidFill>
                  <a:schemeClr val="dk1"/>
                </a:solidFill>
              </a:rPr>
              <a:t>“SOC Draft Counseling,” </a:t>
            </a:r>
            <a:r>
              <a:rPr lang="en" sz="1100" i="1">
                <a:solidFill>
                  <a:schemeClr val="dk1"/>
                </a:solidFill>
              </a:rPr>
              <a:t>Sunflower</a:t>
            </a:r>
            <a:r>
              <a:rPr lang="en" sz="1100">
                <a:solidFill>
                  <a:schemeClr val="dk1"/>
                </a:solidFill>
              </a:rPr>
              <a:t>, February 22, 1968</a:t>
            </a:r>
            <a:endParaRPr sz="1100">
              <a:solidFill>
                <a:schemeClr val="dk1"/>
              </a:solidFill>
            </a:endParaRPr>
          </a:p>
          <a:p>
            <a:pPr marL="0" lvl="0" indent="0" algn="l" rtl="0">
              <a:spcBef>
                <a:spcPts val="0"/>
              </a:spcBef>
              <a:spcAft>
                <a:spcPts val="0"/>
              </a:spcAft>
              <a:buNone/>
            </a:pPr>
            <a:r>
              <a:rPr lang="en" sz="1100">
                <a:solidFill>
                  <a:schemeClr val="dk1"/>
                </a:solidFill>
              </a:rPr>
              <a:t>Rankin, “Selective Service ‘Roulette,’” </a:t>
            </a:r>
            <a:r>
              <a:rPr lang="en" sz="1100" i="1">
                <a:solidFill>
                  <a:schemeClr val="dk1"/>
                </a:solidFill>
              </a:rPr>
              <a:t>Commonwealth Times</a:t>
            </a:r>
            <a:r>
              <a:rPr lang="en" sz="1100">
                <a:solidFill>
                  <a:schemeClr val="dk1"/>
                </a:solidFill>
              </a:rPr>
              <a:t>, December 3, 1969</a:t>
            </a:r>
            <a:endParaRPr sz="1100">
              <a:solidFill>
                <a:schemeClr val="dk1"/>
              </a:solidFill>
            </a:endParaRPr>
          </a:p>
          <a:p>
            <a:pPr marL="0" lvl="0" indent="0" algn="l" rtl="0">
              <a:spcBef>
                <a:spcPts val="0"/>
              </a:spcBef>
              <a:spcAft>
                <a:spcPts val="0"/>
              </a:spcAft>
              <a:buNone/>
            </a:pPr>
            <a:r>
              <a:rPr lang="en" sz="1100">
                <a:solidFill>
                  <a:schemeClr val="dk1"/>
                </a:solidFill>
              </a:rPr>
              <a:t>Alan Ehli, “Draft Beat,” </a:t>
            </a:r>
            <a:r>
              <a:rPr lang="en" sz="1100" i="1">
                <a:solidFill>
                  <a:schemeClr val="dk1"/>
                </a:solidFill>
              </a:rPr>
              <a:t>Richmond Chronicle</a:t>
            </a:r>
            <a:r>
              <a:rPr lang="en" sz="1100">
                <a:solidFill>
                  <a:schemeClr val="dk1"/>
                </a:solidFill>
              </a:rPr>
              <a:t>, May 15-30, 1969</a:t>
            </a:r>
            <a:endParaRPr sz="1100">
              <a:solidFill>
                <a:schemeClr val="dk1"/>
              </a:solidFill>
            </a:endParaRPr>
          </a:p>
          <a:p>
            <a:pPr marL="0" lvl="0" indent="0" algn="l" rtl="0">
              <a:spcBef>
                <a:spcPts val="0"/>
              </a:spcBef>
              <a:spcAft>
                <a:spcPts val="0"/>
              </a:spcAft>
              <a:buNone/>
            </a:pPr>
            <a:r>
              <a:rPr lang="en" sz="1100">
                <a:solidFill>
                  <a:schemeClr val="dk1"/>
                </a:solidFill>
              </a:rPr>
              <a:t>Rodrigues, “No Smoking, Violators subject to reclassification,” </a:t>
            </a:r>
            <a:r>
              <a:rPr lang="en" sz="1100" i="1">
                <a:solidFill>
                  <a:schemeClr val="dk1"/>
                </a:solidFill>
              </a:rPr>
              <a:t>Richmond Chronicle</a:t>
            </a:r>
            <a:endParaRPr sz="1100">
              <a:solidFill>
                <a:schemeClr val="dk1"/>
              </a:solidFill>
              <a:highlight>
                <a:srgbClr val="FFFF00"/>
              </a:highlight>
            </a:endParaRPr>
          </a:p>
          <a:p>
            <a:pPr marL="0" lvl="0" indent="0" algn="l" rtl="0">
              <a:spcBef>
                <a:spcPts val="0"/>
              </a:spcBef>
              <a:spcAft>
                <a:spcPts val="0"/>
              </a:spcAft>
              <a:buNone/>
            </a:pPr>
            <a:r>
              <a:rPr lang="en" sz="1100">
                <a:solidFill>
                  <a:schemeClr val="dk1"/>
                </a:solidFill>
              </a:rPr>
              <a:t>“The Military Draft During the Vietnam War,” </a:t>
            </a:r>
            <a:r>
              <a:rPr lang="en" sz="1100" i="1">
                <a:solidFill>
                  <a:schemeClr val="dk1"/>
                </a:solidFill>
              </a:rPr>
              <a:t>Resistance and Revolution</a:t>
            </a:r>
            <a:r>
              <a:rPr lang="en" sz="1100">
                <a:solidFill>
                  <a:schemeClr val="dk1"/>
                </a:solidFill>
              </a:rPr>
              <a:t>, </a:t>
            </a:r>
            <a:r>
              <a:rPr lang="en" sz="1100" u="sng">
                <a:solidFill>
                  <a:schemeClr val="dk1"/>
                </a:solidFill>
                <a:hlinkClick r:id="rId3">
                  <a:extLst>
                    <a:ext uri="{A12FA001-AC4F-418D-AE19-62706E023703}">
                      <ahyp:hlinkClr xmlns:ahyp="http://schemas.microsoft.com/office/drawing/2018/hyperlinkcolor" val="tx"/>
                    </a:ext>
                  </a:extLst>
                </a:hlinkClick>
              </a:rPr>
              <a:t>https://michiganintheworld.history.lsa.umich.edu/antivietnamwar/exhibits/show/exhibit/draft_protests/the-military-draft-during-the-#:~:text=During%20the%20Vietnam%20War%20era,eligible%20pool%20of%2027%20million.</a:t>
            </a:r>
            <a:endParaRPr sz="1100">
              <a:solidFill>
                <a:schemeClr val="dk1"/>
              </a:solidFill>
            </a:endParaRPr>
          </a:p>
          <a:p>
            <a:pPr marL="0" lvl="0" indent="0" algn="l" rtl="0">
              <a:spcBef>
                <a:spcPts val="0"/>
              </a:spcBef>
              <a:spcAft>
                <a:spcPts val="0"/>
              </a:spcAft>
              <a:buNone/>
            </a:pPr>
            <a:r>
              <a:rPr lang="en" sz="1100">
                <a:solidFill>
                  <a:schemeClr val="dk1"/>
                </a:solidFill>
              </a:rPr>
              <a:t>Vietnam War Stats, </a:t>
            </a:r>
            <a:r>
              <a:rPr lang="en" sz="1100" u="sng">
                <a:solidFill>
                  <a:schemeClr val="dk1"/>
                </a:solidFill>
                <a:hlinkClick r:id="rId4">
                  <a:extLst>
                    <a:ext uri="{A12FA001-AC4F-418D-AE19-62706E023703}">
                      <ahyp:hlinkClr xmlns:ahyp="http://schemas.microsoft.com/office/drawing/2018/hyperlinkcolor" val="tx"/>
                    </a:ext>
                  </a:extLst>
                </a:hlinkClick>
              </a:rPr>
              <a:t>https://post3legion.org/Vietnam_Statistics.pdf</a:t>
            </a:r>
            <a:endParaRPr sz="1100">
              <a:solidFill>
                <a:schemeClr val="dk1"/>
              </a:solidFill>
            </a:endParaRPr>
          </a:p>
          <a:p>
            <a:pPr marL="0" lvl="0" indent="0" algn="l" rtl="0">
              <a:spcBef>
                <a:spcPts val="0"/>
              </a:spcBef>
              <a:spcAft>
                <a:spcPts val="0"/>
              </a:spcAft>
              <a:buNone/>
            </a:pPr>
            <a:r>
              <a:rPr lang="en" sz="1100">
                <a:solidFill>
                  <a:schemeClr val="dk1"/>
                </a:solidFill>
              </a:rPr>
              <a:t>“Laird Ends Draft Use,” </a:t>
            </a:r>
            <a:r>
              <a:rPr lang="en" sz="1100" i="1">
                <a:solidFill>
                  <a:schemeClr val="dk1"/>
                </a:solidFill>
              </a:rPr>
              <a:t>Richmond Times-Dispatch</a:t>
            </a:r>
            <a:r>
              <a:rPr lang="en" sz="1100">
                <a:solidFill>
                  <a:schemeClr val="dk1"/>
                </a:solidFill>
              </a:rPr>
              <a:t>, January 28, 1973</a:t>
            </a:r>
            <a:endParaRPr>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latin typeface="Courier New"/>
                <a:ea typeface="Courier New"/>
                <a:cs typeface="Courier New"/>
                <a:sym typeface="Courier New"/>
              </a:rPr>
              <a:t>Sources, ctd.</a:t>
            </a:r>
            <a:endParaRPr>
              <a:latin typeface="Courier New"/>
              <a:ea typeface="Courier New"/>
              <a:cs typeface="Courier New"/>
              <a:sym typeface="Courier New"/>
            </a:endParaRPr>
          </a:p>
        </p:txBody>
      </p:sp>
      <p:sp>
        <p:nvSpPr>
          <p:cNvPr id="252" name="Google Shape;252;p43"/>
          <p:cNvSpPr txBox="1">
            <a:spLocks noGrp="1"/>
          </p:cNvSpPr>
          <p:nvPr>
            <p:ph type="body" idx="1"/>
          </p:nvPr>
        </p:nvSpPr>
        <p:spPr>
          <a:xfrm>
            <a:off x="311700" y="1152475"/>
            <a:ext cx="8773200" cy="3416400"/>
          </a:xfrm>
          <a:prstGeom prst="rect">
            <a:avLst/>
          </a:prstGeom>
        </p:spPr>
        <p:txBody>
          <a:bodyPr spcFirstLastPara="1" wrap="square" lIns="91425" tIns="91425" rIns="91425" bIns="91425" anchor="t" anchorCtr="0">
            <a:normAutofit lnSpcReduction="10000"/>
          </a:bodyPr>
          <a:lstStyle/>
          <a:p>
            <a:pPr marL="0" lvl="0" indent="0" algn="l" rtl="0">
              <a:lnSpc>
                <a:spcPct val="150000"/>
              </a:lnSpc>
              <a:spcBef>
                <a:spcPts val="0"/>
              </a:spcBef>
              <a:spcAft>
                <a:spcPts val="0"/>
              </a:spcAft>
              <a:buNone/>
            </a:pPr>
            <a:r>
              <a:rPr lang="en" sz="1100" b="1" u="sng">
                <a:solidFill>
                  <a:schemeClr val="dk1"/>
                </a:solidFill>
                <a:latin typeface="Courier New"/>
                <a:ea typeface="Courier New"/>
                <a:cs typeface="Courier New"/>
                <a:sym typeface="Courier New"/>
              </a:rPr>
              <a:t>1970-1973: Peak of Debate</a:t>
            </a:r>
            <a:endParaRPr sz="1100">
              <a:solidFill>
                <a:schemeClr val="dk1"/>
              </a:solidFill>
            </a:endParaRPr>
          </a:p>
          <a:p>
            <a:pPr marL="0" lvl="0" indent="0" algn="l" rtl="0">
              <a:spcBef>
                <a:spcPts val="0"/>
              </a:spcBef>
              <a:spcAft>
                <a:spcPts val="0"/>
              </a:spcAft>
              <a:buNone/>
            </a:pPr>
            <a:r>
              <a:rPr lang="en" sz="1100">
                <a:solidFill>
                  <a:schemeClr val="dk1"/>
                </a:solidFill>
              </a:rPr>
              <a:t>“Faculty says no to strike,” </a:t>
            </a:r>
            <a:r>
              <a:rPr lang="en" sz="1100" i="1">
                <a:solidFill>
                  <a:schemeClr val="dk1"/>
                </a:solidFill>
              </a:rPr>
              <a:t>Commonwealth Times,</a:t>
            </a:r>
            <a:r>
              <a:rPr lang="en" sz="1100">
                <a:solidFill>
                  <a:schemeClr val="dk1"/>
                </a:solidFill>
              </a:rPr>
              <a:t> May 6, 1970</a:t>
            </a:r>
            <a:endParaRPr sz="1100">
              <a:solidFill>
                <a:schemeClr val="dk1"/>
              </a:solidFill>
            </a:endParaRPr>
          </a:p>
          <a:p>
            <a:pPr marL="0" lvl="0" indent="0" algn="l" rtl="0">
              <a:spcBef>
                <a:spcPts val="0"/>
              </a:spcBef>
              <a:spcAft>
                <a:spcPts val="0"/>
              </a:spcAft>
              <a:buNone/>
            </a:pPr>
            <a:r>
              <a:rPr lang="en" sz="1100">
                <a:solidFill>
                  <a:schemeClr val="dk1"/>
                </a:solidFill>
              </a:rPr>
              <a:t>Jay Mangan,“Catalyst: On Kent killings,” </a:t>
            </a:r>
            <a:r>
              <a:rPr lang="en" sz="1100" i="1">
                <a:solidFill>
                  <a:schemeClr val="dk1"/>
                </a:solidFill>
              </a:rPr>
              <a:t>Commonwealth Times</a:t>
            </a:r>
            <a:r>
              <a:rPr lang="en" sz="1100">
                <a:solidFill>
                  <a:schemeClr val="dk1"/>
                </a:solidFill>
              </a:rPr>
              <a:t>, May 6, 1970</a:t>
            </a:r>
            <a:endParaRPr sz="1100">
              <a:solidFill>
                <a:schemeClr val="dk1"/>
              </a:solidFill>
            </a:endParaRPr>
          </a:p>
          <a:p>
            <a:pPr marL="0" lvl="0" indent="0" algn="l" rtl="0">
              <a:spcBef>
                <a:spcPts val="0"/>
              </a:spcBef>
              <a:spcAft>
                <a:spcPts val="0"/>
              </a:spcAft>
              <a:buNone/>
            </a:pPr>
            <a:r>
              <a:rPr lang="en" sz="1100">
                <a:solidFill>
                  <a:schemeClr val="dk1"/>
                </a:solidFill>
              </a:rPr>
              <a:t>Sue Franciso, “The Observer: Nixon made necessary move!” </a:t>
            </a:r>
            <a:r>
              <a:rPr lang="en" sz="1100" i="1">
                <a:solidFill>
                  <a:schemeClr val="dk1"/>
                </a:solidFill>
              </a:rPr>
              <a:t>Commonwealth Times</a:t>
            </a:r>
            <a:r>
              <a:rPr lang="en" sz="1100">
                <a:solidFill>
                  <a:schemeClr val="dk1"/>
                </a:solidFill>
              </a:rPr>
              <a:t>, May 6, 1970 </a:t>
            </a:r>
            <a:endParaRPr sz="1100">
              <a:solidFill>
                <a:schemeClr val="dk1"/>
              </a:solidFill>
            </a:endParaRPr>
          </a:p>
          <a:p>
            <a:pPr marL="0" lvl="0" indent="0" algn="l" rtl="0">
              <a:spcBef>
                <a:spcPts val="0"/>
              </a:spcBef>
              <a:spcAft>
                <a:spcPts val="0"/>
              </a:spcAft>
              <a:buNone/>
            </a:pPr>
            <a:r>
              <a:rPr lang="en" sz="1100">
                <a:solidFill>
                  <a:schemeClr val="dk1"/>
                </a:solidFill>
              </a:rPr>
              <a:t>“Brandt states school position,” </a:t>
            </a:r>
            <a:r>
              <a:rPr lang="en" sz="1100" i="1">
                <a:solidFill>
                  <a:schemeClr val="dk1"/>
                </a:solidFill>
              </a:rPr>
              <a:t>Commonwealth Times</a:t>
            </a:r>
            <a:r>
              <a:rPr lang="en" sz="1100">
                <a:solidFill>
                  <a:schemeClr val="dk1"/>
                </a:solidFill>
              </a:rPr>
              <a:t>, May 7, 1970</a:t>
            </a:r>
            <a:endParaRPr sz="1100">
              <a:solidFill>
                <a:schemeClr val="dk1"/>
              </a:solidFill>
            </a:endParaRPr>
          </a:p>
          <a:p>
            <a:pPr marL="0" lvl="0" indent="0" algn="l" rtl="0">
              <a:spcBef>
                <a:spcPts val="0"/>
              </a:spcBef>
              <a:spcAft>
                <a:spcPts val="0"/>
              </a:spcAft>
              <a:buNone/>
            </a:pPr>
            <a:r>
              <a:rPr lang="en" sz="1100">
                <a:solidFill>
                  <a:schemeClr val="dk1"/>
                </a:solidFill>
              </a:rPr>
              <a:t>James B. McCoy, “Catalyst: Student is against strike,” </a:t>
            </a:r>
            <a:r>
              <a:rPr lang="en" sz="1100" i="1">
                <a:solidFill>
                  <a:schemeClr val="dk1"/>
                </a:solidFill>
              </a:rPr>
              <a:t>Commonwealth Times</a:t>
            </a:r>
            <a:r>
              <a:rPr lang="en" sz="1100">
                <a:solidFill>
                  <a:schemeClr val="dk1"/>
                </a:solidFill>
              </a:rPr>
              <a:t>, May 7, 1970</a:t>
            </a:r>
            <a:endParaRPr sz="1100">
              <a:solidFill>
                <a:schemeClr val="dk1"/>
              </a:solidFill>
            </a:endParaRPr>
          </a:p>
          <a:p>
            <a:pPr marL="0" lvl="0" indent="0" algn="l" rtl="0">
              <a:spcBef>
                <a:spcPts val="0"/>
              </a:spcBef>
              <a:spcAft>
                <a:spcPts val="0"/>
              </a:spcAft>
              <a:buNone/>
            </a:pPr>
            <a:r>
              <a:rPr lang="en" sz="1100">
                <a:solidFill>
                  <a:schemeClr val="dk1"/>
                </a:solidFill>
              </a:rPr>
              <a:t>“Students begin Kent Moratorium,” </a:t>
            </a:r>
            <a:r>
              <a:rPr lang="en" sz="1100" i="1">
                <a:solidFill>
                  <a:schemeClr val="dk1"/>
                </a:solidFill>
              </a:rPr>
              <a:t>Commonwealth Times</a:t>
            </a:r>
            <a:r>
              <a:rPr lang="en" sz="1100">
                <a:solidFill>
                  <a:schemeClr val="dk1"/>
                </a:solidFill>
              </a:rPr>
              <a:t>, October 23, 1970</a:t>
            </a:r>
            <a:endParaRPr sz="1100">
              <a:solidFill>
                <a:schemeClr val="dk1"/>
              </a:solidFill>
            </a:endParaRPr>
          </a:p>
          <a:p>
            <a:pPr marL="0" lvl="0" indent="0" algn="l" rtl="0">
              <a:spcBef>
                <a:spcPts val="0"/>
              </a:spcBef>
              <a:spcAft>
                <a:spcPts val="0"/>
              </a:spcAft>
              <a:buNone/>
            </a:pPr>
            <a:r>
              <a:rPr lang="en" sz="1100">
                <a:solidFill>
                  <a:schemeClr val="dk1"/>
                </a:solidFill>
              </a:rPr>
              <a:t>Burton, “Write Hanoi” political cartoon; accompanied by Mary Ellen Tisdale, “Plea for POW’s,” </a:t>
            </a:r>
            <a:r>
              <a:rPr lang="en" sz="1100" i="1">
                <a:solidFill>
                  <a:schemeClr val="dk1"/>
                </a:solidFill>
              </a:rPr>
              <a:t>Commonwealth Times,</a:t>
            </a:r>
            <a:r>
              <a:rPr lang="en" sz="1100">
                <a:solidFill>
                  <a:schemeClr val="dk1"/>
                </a:solidFill>
              </a:rPr>
              <a:t> February 5, 1971</a:t>
            </a:r>
            <a:endParaRPr sz="1100">
              <a:solidFill>
                <a:schemeClr val="dk1"/>
              </a:solidFill>
            </a:endParaRPr>
          </a:p>
          <a:p>
            <a:pPr marL="0" lvl="0" indent="0" algn="l" rtl="0">
              <a:spcBef>
                <a:spcPts val="0"/>
              </a:spcBef>
              <a:spcAft>
                <a:spcPts val="0"/>
              </a:spcAft>
              <a:buNone/>
            </a:pPr>
            <a:r>
              <a:rPr lang="en" sz="1100">
                <a:solidFill>
                  <a:schemeClr val="dk1"/>
                </a:solidFill>
              </a:rPr>
              <a:t>“War, Population Touched in Convocation Speech,” </a:t>
            </a:r>
            <a:r>
              <a:rPr lang="en" sz="1100" i="1">
                <a:solidFill>
                  <a:schemeClr val="dk1"/>
                </a:solidFill>
              </a:rPr>
              <a:t>Commonwealth Times</a:t>
            </a:r>
            <a:r>
              <a:rPr lang="en" sz="1100">
                <a:solidFill>
                  <a:schemeClr val="dk1"/>
                </a:solidFill>
              </a:rPr>
              <a:t>, February 12, 1971</a:t>
            </a:r>
            <a:endParaRPr sz="1100">
              <a:solidFill>
                <a:schemeClr val="dk1"/>
              </a:solidFill>
            </a:endParaRPr>
          </a:p>
          <a:p>
            <a:pPr marL="0" lvl="0" indent="0" algn="l" rtl="0">
              <a:lnSpc>
                <a:spcPct val="107916"/>
              </a:lnSpc>
              <a:spcBef>
                <a:spcPts val="0"/>
              </a:spcBef>
              <a:spcAft>
                <a:spcPts val="0"/>
              </a:spcAft>
              <a:buNone/>
            </a:pPr>
            <a:r>
              <a:rPr lang="en" sz="1100">
                <a:solidFill>
                  <a:schemeClr val="dk1"/>
                </a:solidFill>
              </a:rPr>
              <a:t>“2,500 gather; petition for peace,” </a:t>
            </a:r>
            <a:r>
              <a:rPr lang="en" sz="1100" i="1">
                <a:solidFill>
                  <a:schemeClr val="dk1"/>
                </a:solidFill>
              </a:rPr>
              <a:t>Commonwealth Times</a:t>
            </a:r>
            <a:r>
              <a:rPr lang="en" sz="1100">
                <a:solidFill>
                  <a:schemeClr val="dk1"/>
                </a:solidFill>
              </a:rPr>
              <a:t>, March 12, 1971</a:t>
            </a:r>
            <a:endParaRPr sz="1100">
              <a:solidFill>
                <a:schemeClr val="dk1"/>
              </a:solidFill>
            </a:endParaRPr>
          </a:p>
          <a:p>
            <a:pPr marL="0" lvl="0" indent="0" algn="l" rtl="0">
              <a:spcBef>
                <a:spcPts val="0"/>
              </a:spcBef>
              <a:spcAft>
                <a:spcPts val="0"/>
              </a:spcAft>
              <a:buNone/>
            </a:pPr>
            <a:r>
              <a:rPr lang="en" sz="1100">
                <a:solidFill>
                  <a:schemeClr val="dk1"/>
                </a:solidFill>
              </a:rPr>
              <a:t>“Virginia veterans join peace movement,” </a:t>
            </a:r>
            <a:r>
              <a:rPr lang="en" sz="1100" i="1">
                <a:solidFill>
                  <a:schemeClr val="dk1"/>
                </a:solidFill>
              </a:rPr>
              <a:t>Commonwealth Times</a:t>
            </a:r>
            <a:r>
              <a:rPr lang="en" sz="1100">
                <a:solidFill>
                  <a:schemeClr val="dk1"/>
                </a:solidFill>
              </a:rPr>
              <a:t>, April 23, 1971</a:t>
            </a:r>
            <a:endParaRPr sz="1100">
              <a:solidFill>
                <a:schemeClr val="dk1"/>
              </a:solidFill>
            </a:endParaRPr>
          </a:p>
          <a:p>
            <a:pPr marL="0" lvl="0" indent="0" algn="l" rtl="0">
              <a:spcBef>
                <a:spcPts val="0"/>
              </a:spcBef>
              <a:spcAft>
                <a:spcPts val="0"/>
              </a:spcAft>
              <a:buNone/>
            </a:pPr>
            <a:r>
              <a:rPr lang="en" sz="1100">
                <a:solidFill>
                  <a:schemeClr val="dk1"/>
                </a:solidFill>
              </a:rPr>
              <a:t>Cheryl Fricke and Kenneth Nygren, “Don’t write Hanoi or apply labels,” </a:t>
            </a:r>
            <a:r>
              <a:rPr lang="en" sz="1100" i="1">
                <a:solidFill>
                  <a:schemeClr val="dk1"/>
                </a:solidFill>
              </a:rPr>
              <a:t>Commonwealth Times</a:t>
            </a:r>
            <a:r>
              <a:rPr lang="en" sz="1100">
                <a:solidFill>
                  <a:schemeClr val="dk1"/>
                </a:solidFill>
              </a:rPr>
              <a:t>, February 19, 1971</a:t>
            </a:r>
            <a:endParaRPr sz="1100">
              <a:solidFill>
                <a:schemeClr val="dk1"/>
              </a:solidFill>
            </a:endParaRPr>
          </a:p>
          <a:p>
            <a:pPr marL="0" lvl="0" indent="0" algn="l" rtl="0">
              <a:spcBef>
                <a:spcPts val="0"/>
              </a:spcBef>
              <a:spcAft>
                <a:spcPts val="0"/>
              </a:spcAft>
              <a:buNone/>
            </a:pPr>
            <a:r>
              <a:rPr lang="en" sz="1100">
                <a:solidFill>
                  <a:schemeClr val="dk1"/>
                </a:solidFill>
              </a:rPr>
              <a:t>“Last Week My Mother Was a Strategic Bomb Site,” </a:t>
            </a:r>
            <a:r>
              <a:rPr lang="en" sz="1100" i="1">
                <a:solidFill>
                  <a:schemeClr val="dk1"/>
                </a:solidFill>
              </a:rPr>
              <a:t>Commonwealth Times</a:t>
            </a:r>
            <a:r>
              <a:rPr lang="en" sz="1100">
                <a:solidFill>
                  <a:schemeClr val="dk1"/>
                </a:solidFill>
              </a:rPr>
              <a:t>, September 21, 1972</a:t>
            </a:r>
            <a:endParaRPr sz="1100">
              <a:solidFill>
                <a:schemeClr val="dk1"/>
              </a:solidFill>
            </a:endParaRPr>
          </a:p>
          <a:p>
            <a:pPr marL="0" lvl="0" indent="0" algn="l" rtl="0">
              <a:spcBef>
                <a:spcPts val="0"/>
              </a:spcBef>
              <a:spcAft>
                <a:spcPts val="0"/>
              </a:spcAft>
              <a:buNone/>
            </a:pPr>
            <a:r>
              <a:rPr lang="en" sz="1100">
                <a:solidFill>
                  <a:schemeClr val="dk1"/>
                </a:solidFill>
              </a:rPr>
              <a:t>C. E. Moore, “People’s Editorial: You Ask Me About Vietnam,” </a:t>
            </a:r>
            <a:r>
              <a:rPr lang="en" sz="1100" i="1">
                <a:solidFill>
                  <a:schemeClr val="dk1"/>
                </a:solidFill>
              </a:rPr>
              <a:t>Commonwealth Times, </a:t>
            </a:r>
            <a:r>
              <a:rPr lang="en" sz="1100">
                <a:solidFill>
                  <a:schemeClr val="dk1"/>
                </a:solidFill>
              </a:rPr>
              <a:t>September 22, 1971</a:t>
            </a:r>
            <a:endParaRPr sz="1100">
              <a:solidFill>
                <a:schemeClr val="dk1"/>
              </a:solidFill>
            </a:endParaRPr>
          </a:p>
          <a:p>
            <a:pPr marL="0" lvl="0" indent="0" algn="l" rtl="0">
              <a:spcBef>
                <a:spcPts val="0"/>
              </a:spcBef>
              <a:spcAft>
                <a:spcPts val="0"/>
              </a:spcAft>
              <a:buNone/>
            </a:pPr>
            <a:r>
              <a:rPr lang="en" sz="1100">
                <a:solidFill>
                  <a:schemeClr val="dk1"/>
                </a:solidFill>
              </a:rPr>
              <a:t>“GI Bill explained here,” </a:t>
            </a:r>
            <a:r>
              <a:rPr lang="en" sz="1100" i="1">
                <a:solidFill>
                  <a:schemeClr val="dk1"/>
                </a:solidFill>
              </a:rPr>
              <a:t>Commonwealth TImes</a:t>
            </a:r>
            <a:r>
              <a:rPr lang="en" sz="1100">
                <a:solidFill>
                  <a:schemeClr val="dk1"/>
                </a:solidFill>
              </a:rPr>
              <a:t>, October 27, 1971</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1200"/>
              </a:spcAft>
              <a:buNone/>
            </a:pP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latin typeface="Courier New"/>
                <a:ea typeface="Courier New"/>
                <a:cs typeface="Courier New"/>
                <a:sym typeface="Courier New"/>
              </a:rPr>
              <a:t>Sources, ctd.</a:t>
            </a:r>
            <a:endParaRPr b="1">
              <a:latin typeface="Courier New"/>
              <a:ea typeface="Courier New"/>
              <a:cs typeface="Courier New"/>
              <a:sym typeface="Courier New"/>
            </a:endParaRPr>
          </a:p>
        </p:txBody>
      </p:sp>
      <p:sp>
        <p:nvSpPr>
          <p:cNvPr id="258" name="Google Shape;258;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20000"/>
          </a:bodyPr>
          <a:lstStyle/>
          <a:p>
            <a:pPr marL="0" lvl="0" indent="0" algn="l" rtl="0">
              <a:lnSpc>
                <a:spcPct val="150000"/>
              </a:lnSpc>
              <a:spcBef>
                <a:spcPts val="0"/>
              </a:spcBef>
              <a:spcAft>
                <a:spcPts val="0"/>
              </a:spcAft>
              <a:buNone/>
            </a:pPr>
            <a:r>
              <a:rPr lang="en" sz="1100">
                <a:solidFill>
                  <a:schemeClr val="dk1"/>
                </a:solidFill>
                <a:latin typeface="Impact"/>
                <a:ea typeface="Impact"/>
                <a:cs typeface="Impact"/>
                <a:sym typeface="Impact"/>
              </a:rPr>
              <a:t>History Professors Debate</a:t>
            </a:r>
            <a:endParaRPr sz="1100">
              <a:solidFill>
                <a:schemeClr val="dk1"/>
              </a:solidFill>
              <a:latin typeface="Impact"/>
              <a:ea typeface="Impact"/>
              <a:cs typeface="Impact"/>
              <a:sym typeface="Impact"/>
            </a:endParaRPr>
          </a:p>
          <a:p>
            <a:pPr marL="0" lvl="0" indent="0" algn="l" rtl="0">
              <a:spcBef>
                <a:spcPts val="0"/>
              </a:spcBef>
              <a:spcAft>
                <a:spcPts val="0"/>
              </a:spcAft>
              <a:buNone/>
            </a:pPr>
            <a:r>
              <a:rPr lang="en" sz="1100">
                <a:solidFill>
                  <a:schemeClr val="dk1"/>
                </a:solidFill>
              </a:rPr>
              <a:t>William Blake, “From illusion to reality or Out of the cave,” </a:t>
            </a:r>
            <a:r>
              <a:rPr lang="en" sz="1100" i="1">
                <a:solidFill>
                  <a:schemeClr val="dk1"/>
                </a:solidFill>
              </a:rPr>
              <a:t>Commonwealth Times</a:t>
            </a:r>
            <a:r>
              <a:rPr lang="en" sz="1100">
                <a:solidFill>
                  <a:schemeClr val="dk1"/>
                </a:solidFill>
              </a:rPr>
              <a:t>, October 19, 1972</a:t>
            </a:r>
            <a:endParaRPr sz="1100">
              <a:solidFill>
                <a:schemeClr val="dk1"/>
              </a:solidFill>
            </a:endParaRPr>
          </a:p>
          <a:p>
            <a:pPr marL="0" lvl="0" indent="0" algn="l" rtl="0">
              <a:spcBef>
                <a:spcPts val="0"/>
              </a:spcBef>
              <a:spcAft>
                <a:spcPts val="0"/>
              </a:spcAft>
              <a:buNone/>
            </a:pPr>
            <a:r>
              <a:rPr lang="en" sz="1100">
                <a:solidFill>
                  <a:schemeClr val="dk1"/>
                </a:solidFill>
              </a:rPr>
              <a:t>Sandra M. Hawley, “McGovern would fill vacuum left by incumbent,” </a:t>
            </a:r>
            <a:r>
              <a:rPr lang="en" sz="1100" i="1">
                <a:solidFill>
                  <a:schemeClr val="dk1"/>
                </a:solidFill>
              </a:rPr>
              <a:t>Commonwealth Times</a:t>
            </a:r>
            <a:r>
              <a:rPr lang="en" sz="1100">
                <a:solidFill>
                  <a:schemeClr val="dk1"/>
                </a:solidFill>
              </a:rPr>
              <a:t>, October 19, 1972</a:t>
            </a:r>
            <a:endParaRPr sz="1100">
              <a:solidFill>
                <a:schemeClr val="dk1"/>
              </a:solidFill>
            </a:endParaRPr>
          </a:p>
          <a:p>
            <a:pPr marL="0" lvl="0" indent="0" algn="l" rtl="0">
              <a:spcBef>
                <a:spcPts val="0"/>
              </a:spcBef>
              <a:spcAft>
                <a:spcPts val="0"/>
              </a:spcAft>
              <a:buNone/>
            </a:pPr>
            <a:r>
              <a:rPr lang="en" sz="1100">
                <a:solidFill>
                  <a:schemeClr val="dk1"/>
                </a:solidFill>
              </a:rPr>
              <a:t>Author unknown, “4 more years,” </a:t>
            </a:r>
            <a:r>
              <a:rPr lang="en" sz="1100" i="1">
                <a:solidFill>
                  <a:schemeClr val="dk1"/>
                </a:solidFill>
              </a:rPr>
              <a:t>Commonwealth Times, </a:t>
            </a:r>
            <a:r>
              <a:rPr lang="en" sz="1100">
                <a:solidFill>
                  <a:schemeClr val="dk1"/>
                </a:solidFill>
              </a:rPr>
              <a:t>October 19, 1972</a:t>
            </a:r>
            <a:endParaRPr sz="1100">
              <a:solidFill>
                <a:schemeClr val="dk1"/>
              </a:solidFill>
            </a:endParaRPr>
          </a:p>
          <a:p>
            <a:pPr marL="0" lvl="0" indent="0" algn="l" rtl="0">
              <a:spcBef>
                <a:spcPts val="0"/>
              </a:spcBef>
              <a:spcAft>
                <a:spcPts val="0"/>
              </a:spcAft>
              <a:buNone/>
            </a:pPr>
            <a:r>
              <a:rPr lang="en" sz="1100">
                <a:solidFill>
                  <a:schemeClr val="dk1"/>
                </a:solidFill>
              </a:rPr>
              <a:t>Author unknown, “Let GEORGE Do it!” </a:t>
            </a:r>
            <a:r>
              <a:rPr lang="en" sz="1100" i="1">
                <a:solidFill>
                  <a:schemeClr val="dk1"/>
                </a:solidFill>
              </a:rPr>
              <a:t>Commonwealth Times</a:t>
            </a:r>
            <a:r>
              <a:rPr lang="en" sz="1100">
                <a:solidFill>
                  <a:schemeClr val="dk1"/>
                </a:solidFill>
              </a:rPr>
              <a:t>, October 19, 1972</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en" sz="1100" b="1" u="sng">
                <a:solidFill>
                  <a:schemeClr val="dk1"/>
                </a:solidFill>
                <a:latin typeface="Courier New"/>
                <a:ea typeface="Courier New"/>
                <a:cs typeface="Courier New"/>
                <a:sym typeface="Courier New"/>
              </a:rPr>
              <a:t>Aftermath: The Legacy of the Vietnam War on Campus</a:t>
            </a:r>
            <a:endParaRPr sz="1100" b="1" u="sng">
              <a:solidFill>
                <a:schemeClr val="dk1"/>
              </a:solidFill>
              <a:latin typeface="Courier New"/>
              <a:ea typeface="Courier New"/>
              <a:cs typeface="Courier New"/>
              <a:sym typeface="Courier New"/>
            </a:endParaRPr>
          </a:p>
          <a:p>
            <a:pPr marL="0" lvl="0" indent="0" algn="l" rtl="0">
              <a:spcBef>
                <a:spcPts val="0"/>
              </a:spcBef>
              <a:spcAft>
                <a:spcPts val="0"/>
              </a:spcAft>
              <a:buNone/>
            </a:pPr>
            <a:r>
              <a:rPr lang="en" sz="1100">
                <a:solidFill>
                  <a:schemeClr val="dk1"/>
                </a:solidFill>
              </a:rPr>
              <a:t>“The Last Day in Vietnam: Peace is Only on the Radio,” </a:t>
            </a:r>
            <a:r>
              <a:rPr lang="en" sz="1100" i="1">
                <a:solidFill>
                  <a:schemeClr val="dk1"/>
                </a:solidFill>
              </a:rPr>
              <a:t>Richmond Times-Dispatch</a:t>
            </a:r>
            <a:r>
              <a:rPr lang="en" sz="1100">
                <a:solidFill>
                  <a:schemeClr val="dk1"/>
                </a:solidFill>
              </a:rPr>
              <a:t>, January 23, 1973</a:t>
            </a:r>
            <a:endParaRPr sz="1100">
              <a:solidFill>
                <a:schemeClr val="dk1"/>
              </a:solidFill>
            </a:endParaRPr>
          </a:p>
          <a:p>
            <a:pPr marL="0" lvl="0" indent="0" algn="l" rtl="0">
              <a:spcBef>
                <a:spcPts val="0"/>
              </a:spcBef>
              <a:spcAft>
                <a:spcPts val="0"/>
              </a:spcAft>
              <a:buNone/>
            </a:pPr>
            <a:r>
              <a:rPr lang="en" sz="1100">
                <a:solidFill>
                  <a:schemeClr val="dk1"/>
                </a:solidFill>
              </a:rPr>
              <a:t>“14 From Virginia On List of Prisoners,” </a:t>
            </a:r>
            <a:r>
              <a:rPr lang="en" sz="1100" i="1">
                <a:solidFill>
                  <a:schemeClr val="dk1"/>
                </a:solidFill>
              </a:rPr>
              <a:t>Richmond Times-Dispatch</a:t>
            </a:r>
            <a:r>
              <a:rPr lang="en" sz="1100">
                <a:solidFill>
                  <a:schemeClr val="dk1"/>
                </a:solidFill>
              </a:rPr>
              <a:t>, January 23, 1973</a:t>
            </a:r>
            <a:endParaRPr sz="1100">
              <a:solidFill>
                <a:schemeClr val="dk1"/>
              </a:solidFill>
            </a:endParaRPr>
          </a:p>
          <a:p>
            <a:pPr marL="0" lvl="0" indent="0" algn="l" rtl="0">
              <a:spcBef>
                <a:spcPts val="0"/>
              </a:spcBef>
              <a:spcAft>
                <a:spcPts val="0"/>
              </a:spcAft>
              <a:buNone/>
            </a:pPr>
            <a:r>
              <a:rPr lang="en" sz="1100">
                <a:solidFill>
                  <a:schemeClr val="dk1"/>
                </a:solidFill>
              </a:rPr>
              <a:t>“Fighting Continues After Cease-Fire,” </a:t>
            </a:r>
            <a:r>
              <a:rPr lang="en" sz="1100" i="1">
                <a:solidFill>
                  <a:schemeClr val="dk1"/>
                </a:solidFill>
              </a:rPr>
              <a:t>Richmond Times-Dispatch</a:t>
            </a:r>
            <a:r>
              <a:rPr lang="en" sz="1100">
                <a:solidFill>
                  <a:schemeClr val="dk1"/>
                </a:solidFill>
              </a:rPr>
              <a:t>, January 23, 1973</a:t>
            </a:r>
            <a:endParaRPr sz="1100">
              <a:solidFill>
                <a:schemeClr val="dk1"/>
              </a:solidFill>
            </a:endParaRPr>
          </a:p>
          <a:p>
            <a:pPr marL="0" lvl="0" indent="0" algn="l" rtl="0">
              <a:spcBef>
                <a:spcPts val="0"/>
              </a:spcBef>
              <a:spcAft>
                <a:spcPts val="0"/>
              </a:spcAft>
              <a:buNone/>
            </a:pPr>
            <a:r>
              <a:rPr lang="en" sz="1100">
                <a:solidFill>
                  <a:schemeClr val="dk1"/>
                </a:solidFill>
              </a:rPr>
              <a:t>“Peace Accord Signed,” </a:t>
            </a:r>
            <a:r>
              <a:rPr lang="en" sz="1100" i="1">
                <a:solidFill>
                  <a:schemeClr val="dk1"/>
                </a:solidFill>
              </a:rPr>
              <a:t>Richmond Times-Dispatch</a:t>
            </a:r>
            <a:r>
              <a:rPr lang="en" sz="1100">
                <a:solidFill>
                  <a:schemeClr val="dk1"/>
                </a:solidFill>
              </a:rPr>
              <a:t>, January 28, 1973</a:t>
            </a:r>
            <a:endParaRPr sz="1100">
              <a:solidFill>
                <a:schemeClr val="dk1"/>
              </a:solidFill>
            </a:endParaRPr>
          </a:p>
          <a:p>
            <a:pPr marL="0" lvl="0" indent="0" algn="l" rtl="0">
              <a:spcBef>
                <a:spcPts val="0"/>
              </a:spcBef>
              <a:spcAft>
                <a:spcPts val="0"/>
              </a:spcAft>
              <a:buNone/>
            </a:pPr>
            <a:r>
              <a:rPr lang="en" sz="1100">
                <a:solidFill>
                  <a:schemeClr val="dk1"/>
                </a:solidFill>
              </a:rPr>
              <a:t>“Saigon Officers, Families Flee in Fighters, Copters,” </a:t>
            </a:r>
            <a:r>
              <a:rPr lang="en" sz="1100" i="1">
                <a:solidFill>
                  <a:schemeClr val="dk1"/>
                </a:solidFill>
              </a:rPr>
              <a:t>Richmond Time-Dispatch</a:t>
            </a:r>
            <a:r>
              <a:rPr lang="en" sz="1100">
                <a:solidFill>
                  <a:schemeClr val="dk1"/>
                </a:solidFill>
              </a:rPr>
              <a:t>, April 30, 1975</a:t>
            </a:r>
            <a:endParaRPr sz="1100">
              <a:solidFill>
                <a:schemeClr val="dk1"/>
              </a:solidFill>
            </a:endParaRPr>
          </a:p>
          <a:p>
            <a:pPr marL="0" lvl="0" indent="0" algn="l" rtl="0">
              <a:spcBef>
                <a:spcPts val="0"/>
              </a:spcBef>
              <a:spcAft>
                <a:spcPts val="0"/>
              </a:spcAft>
              <a:buNone/>
            </a:pPr>
            <a:r>
              <a:rPr lang="en" sz="1100">
                <a:solidFill>
                  <a:schemeClr val="dk1"/>
                </a:solidFill>
              </a:rPr>
              <a:t>“The American Way Lured Some Right to the Last,” </a:t>
            </a:r>
            <a:r>
              <a:rPr lang="en" sz="1100" i="1">
                <a:solidFill>
                  <a:schemeClr val="dk1"/>
                </a:solidFill>
              </a:rPr>
              <a:t>Richmond Time-Dispatch</a:t>
            </a:r>
            <a:r>
              <a:rPr lang="en" sz="1100">
                <a:solidFill>
                  <a:schemeClr val="dk1"/>
                </a:solidFill>
              </a:rPr>
              <a:t>, April 30, 1975</a:t>
            </a:r>
            <a:endParaRPr sz="1100">
              <a:solidFill>
                <a:schemeClr val="dk1"/>
              </a:solidFill>
            </a:endParaRPr>
          </a:p>
          <a:p>
            <a:pPr marL="0" lvl="0" indent="0" algn="l" rtl="0">
              <a:spcBef>
                <a:spcPts val="0"/>
              </a:spcBef>
              <a:spcAft>
                <a:spcPts val="0"/>
              </a:spcAft>
              <a:buNone/>
            </a:pPr>
            <a:r>
              <a:rPr lang="en" sz="1100">
                <a:solidFill>
                  <a:schemeClr val="dk1"/>
                </a:solidFill>
              </a:rPr>
              <a:t>“Ky Claims Soldiers Killed after Takeover,” </a:t>
            </a:r>
            <a:r>
              <a:rPr lang="en" sz="1100" i="1">
                <a:solidFill>
                  <a:schemeClr val="dk1"/>
                </a:solidFill>
              </a:rPr>
              <a:t>Commonwealth Times</a:t>
            </a:r>
            <a:r>
              <a:rPr lang="en" sz="1100">
                <a:solidFill>
                  <a:schemeClr val="dk1"/>
                </a:solidFill>
              </a:rPr>
              <a:t>, December 5, 1975</a:t>
            </a:r>
            <a:endParaRPr sz="1100">
              <a:solidFill>
                <a:schemeClr val="dk1"/>
              </a:solidFill>
            </a:endParaRPr>
          </a:p>
          <a:p>
            <a:pPr marL="0" lvl="0" indent="0" algn="l" rtl="0">
              <a:spcBef>
                <a:spcPts val="0"/>
              </a:spcBef>
              <a:spcAft>
                <a:spcPts val="0"/>
              </a:spcAft>
              <a:buNone/>
            </a:pPr>
            <a:r>
              <a:rPr lang="en" sz="1100">
                <a:solidFill>
                  <a:schemeClr val="dk1"/>
                </a:solidFill>
              </a:rPr>
              <a:t>Logo, Vietnamese Student Association (VSA) at VCU, established 1979</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en" sz="1100" b="1" u="sng">
                <a:solidFill>
                  <a:schemeClr val="dk1"/>
                </a:solidFill>
                <a:latin typeface="Courier New"/>
                <a:ea typeface="Courier New"/>
                <a:cs typeface="Courier New"/>
                <a:sym typeface="Courier New"/>
              </a:rPr>
              <a:t>Oral Histories</a:t>
            </a:r>
            <a:endParaRPr sz="1100" b="1" u="sng">
              <a:solidFill>
                <a:schemeClr val="dk1"/>
              </a:solidFill>
              <a:latin typeface="Courier New"/>
              <a:ea typeface="Courier New"/>
              <a:cs typeface="Courier New"/>
              <a:sym typeface="Courier New"/>
            </a:endParaRPr>
          </a:p>
          <a:p>
            <a:pPr marL="0" lvl="0" indent="0" algn="l" rtl="0">
              <a:spcBef>
                <a:spcPts val="0"/>
              </a:spcBef>
              <a:spcAft>
                <a:spcPts val="0"/>
              </a:spcAft>
              <a:buNone/>
            </a:pPr>
            <a:r>
              <a:rPr lang="en" sz="1100">
                <a:solidFill>
                  <a:schemeClr val="dk1"/>
                </a:solidFill>
              </a:rPr>
              <a:t>Paul F. Culotta, Interviewed by Ellliott Martin, April 20, 2023</a:t>
            </a:r>
            <a:endParaRPr sz="1100">
              <a:solidFill>
                <a:schemeClr val="dk1"/>
              </a:solidFill>
            </a:endParaRPr>
          </a:p>
          <a:p>
            <a:pPr marL="0" lvl="0" indent="0" algn="l" rtl="0">
              <a:spcBef>
                <a:spcPts val="0"/>
              </a:spcBef>
              <a:spcAft>
                <a:spcPts val="0"/>
              </a:spcAft>
              <a:buNone/>
            </a:pPr>
            <a:r>
              <a:rPr lang="en" sz="1100">
                <a:solidFill>
                  <a:schemeClr val="dk1"/>
                </a:solidFill>
              </a:rPr>
              <a:t>Fred Wayne, Interviewed by Elliott Martin, April 21, 2023</a:t>
            </a:r>
            <a:endParaRPr sz="11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en" sz="1100">
                <a:solidFill>
                  <a:schemeClr val="dk1"/>
                </a:solidFill>
              </a:rPr>
              <a:t>Images courtesy VCU Digital Collections, Fred Wayne, </a:t>
            </a:r>
            <a:r>
              <a:rPr lang="en" sz="1100" i="1">
                <a:solidFill>
                  <a:schemeClr val="dk1"/>
                </a:solidFill>
              </a:rPr>
              <a:t>News Bank: America’s News</a:t>
            </a:r>
            <a:r>
              <a:rPr lang="en" sz="1100">
                <a:solidFill>
                  <a:schemeClr val="dk1"/>
                </a:solidFill>
              </a:rPr>
              <a:t>, and Vietnamese Student Association</a:t>
            </a:r>
            <a:endParaRPr sz="1100">
              <a:solidFill>
                <a:schemeClr val="dk1"/>
              </a:solidFill>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2698</Words>
  <Application>Microsoft Office PowerPoint</Application>
  <PresentationFormat>On-screen Show (16:9)</PresentationFormat>
  <Paragraphs>112</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Courier New</vt:lpstr>
      <vt:lpstr>Impact</vt:lpstr>
      <vt:lpstr>Simple Dark</vt:lpstr>
      <vt:lpstr>PowerPoint Presentation</vt:lpstr>
      <vt:lpstr>Introduction </vt:lpstr>
      <vt:lpstr>1965-68: The Build-Up </vt:lpstr>
      <vt:lpstr>PowerPoint Presentation</vt:lpstr>
      <vt:lpstr>PowerPoint Presentation</vt:lpstr>
      <vt:lpstr>PowerPoint Presentation</vt:lpstr>
      <vt:lpstr>PowerPoint Presentation</vt:lpstr>
      <vt:lpstr>“The Human Grenade” &amp; An MCV War Hero </vt:lpstr>
      <vt:lpstr>PowerPoint Presentation</vt:lpstr>
      <vt:lpstr>1968-1969: Turning Points </vt:lpstr>
      <vt:lpstr>PowerPoint Presentation</vt:lpstr>
      <vt:lpstr>Oral History: Paul Culotta, B.A. ‘70</vt:lpstr>
      <vt:lpstr>PowerPoint Presentation</vt:lpstr>
      <vt:lpstr>PowerPoint Presentation</vt:lpstr>
      <vt:lpstr>“Vietnam Lotteries” How did they serve? </vt:lpstr>
      <vt:lpstr>PowerPoint Presentation</vt:lpstr>
      <vt:lpstr>1970-1973: Peak of Debate </vt:lpstr>
      <vt:lpstr>PowerPoint Presentation</vt:lpstr>
      <vt:lpstr>PowerPoint Presentation</vt:lpstr>
      <vt:lpstr>PowerPoint Presentation</vt:lpstr>
      <vt:lpstr>Oral History: Fred Wayne, B.A. ‘70 </vt:lpstr>
      <vt:lpstr>History Professors Debate </vt:lpstr>
      <vt:lpstr>PowerPoint Presentation</vt:lpstr>
      <vt:lpstr>Aftermath: Legacy of the Vietnam War on Campus </vt:lpstr>
      <vt:lpstr>PowerPoint Presentation</vt:lpstr>
      <vt:lpstr>PowerPoint Presentation</vt:lpstr>
      <vt:lpstr>PowerPoint Presentation</vt:lpstr>
      <vt:lpstr>Sources</vt:lpstr>
      <vt:lpstr>Sources, ctd.</vt:lpstr>
      <vt:lpstr>Sources, ctd.</vt:lpstr>
      <vt:lpstr>Sources, ctd.</vt:lpstr>
      <vt:lpstr>Sources, ctd.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Wight</dc:creator>
  <cp:lastModifiedBy>Andrea Wight</cp:lastModifiedBy>
  <cp:revision>1</cp:revision>
  <dcterms:modified xsi:type="dcterms:W3CDTF">2025-06-04T16:14:06Z</dcterms:modified>
</cp:coreProperties>
</file>