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8" r:id="rId5"/>
    <p:sldMasterId id="2147483671" r:id="rId6"/>
    <p:sldMasterId id="2147483681" r:id="rId7"/>
    <p:sldMasterId id="2147483683" r:id="rId8"/>
    <p:sldMasterId id="2147483694" r:id="rId9"/>
    <p:sldMasterId id="2147483704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y="5143500" cx="9144000"/>
  <p:notesSz cx="6858000" cy="9144000"/>
  <p:embeddedFontLst>
    <p:embeddedFont>
      <p:font typeface="Roboto"/>
      <p:regular r:id="rId42"/>
      <p:bold r:id="rId43"/>
      <p:italic r:id="rId44"/>
      <p:boldItalic r:id="rId45"/>
    </p:embeddedFont>
    <p:embeddedFont>
      <p:font typeface="Montserrat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50" roundtripDataSignature="AMtx7milDrSidVsfrwBTA5TKCWzNb+40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29.xml"/><Relationship Id="rId42" Type="http://schemas.openxmlformats.org/officeDocument/2006/relationships/font" Target="fonts/Roboto-regular.fntdata"/><Relationship Id="rId41" Type="http://schemas.openxmlformats.org/officeDocument/2006/relationships/slide" Target="slides/slide30.xml"/><Relationship Id="rId44" Type="http://schemas.openxmlformats.org/officeDocument/2006/relationships/font" Target="fonts/Roboto-italic.fntdata"/><Relationship Id="rId43" Type="http://schemas.openxmlformats.org/officeDocument/2006/relationships/font" Target="fonts/Roboto-bold.fntdata"/><Relationship Id="rId46" Type="http://schemas.openxmlformats.org/officeDocument/2006/relationships/font" Target="fonts/Montserrat-regular.fntdata"/><Relationship Id="rId45" Type="http://schemas.openxmlformats.org/officeDocument/2006/relationships/font" Target="fonts/Roboto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48" Type="http://schemas.openxmlformats.org/officeDocument/2006/relationships/font" Target="fonts/Montserrat-italic.fntdata"/><Relationship Id="rId47" Type="http://schemas.openxmlformats.org/officeDocument/2006/relationships/font" Target="fonts/Montserrat-bold.fntdata"/><Relationship Id="rId49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slide" Target="slides/slide24.xml"/><Relationship Id="rId34" Type="http://schemas.openxmlformats.org/officeDocument/2006/relationships/slide" Target="slides/slide23.xml"/><Relationship Id="rId37" Type="http://schemas.openxmlformats.org/officeDocument/2006/relationships/slide" Target="slides/slide26.xml"/><Relationship Id="rId36" Type="http://schemas.openxmlformats.org/officeDocument/2006/relationships/slide" Target="slides/slide25.xml"/><Relationship Id="rId39" Type="http://schemas.openxmlformats.org/officeDocument/2006/relationships/slide" Target="slides/slide28.xml"/><Relationship Id="rId38" Type="http://schemas.openxmlformats.org/officeDocument/2006/relationships/slide" Target="slides/slide27.xml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0" Type="http://customschemas.google.com/relationships/presentationmetadata" Target="meta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2" name="Google Shape;30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4" name="Google Shape;39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6" name="Google Shape;436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1" name="Google Shape;45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7" name="Google Shape;46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5" name="Google Shape;475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Sandy, Tom: Intro and HRPP Transformation Overview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Christina: Protocol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Brandy: Informed Consent</a:t>
            </a:r>
            <a:endParaRPr/>
          </a:p>
        </p:txBody>
      </p:sp>
      <p:sp>
        <p:nvSpPr>
          <p:cNvPr id="311" name="Google Shape;31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3" name="Google Shape;50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9" name="Google Shape;529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8" name="Google Shape;548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5" name="Google Shape;33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7" name="Google Shape;38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3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32"/>
          <p:cNvSpPr txBox="1"/>
          <p:nvPr>
            <p:ph type="ctrTitle"/>
          </p:nvPr>
        </p:nvSpPr>
        <p:spPr>
          <a:xfrm>
            <a:off x="685800" y="1514697"/>
            <a:ext cx="7772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2"/>
          <p:cNvSpPr txBox="1"/>
          <p:nvPr>
            <p:ph idx="1" type="subTitle"/>
          </p:nvPr>
        </p:nvSpPr>
        <p:spPr>
          <a:xfrm>
            <a:off x="0" y="3048000"/>
            <a:ext cx="91440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9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9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3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5" name="Google Shape;65;p39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4709160"/>
            <a:ext cx="2394376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42"/>
          <p:cNvSpPr txBox="1"/>
          <p:nvPr>
            <p:ph type="ctrTitle"/>
          </p:nvPr>
        </p:nvSpPr>
        <p:spPr>
          <a:xfrm>
            <a:off x="685800" y="1514697"/>
            <a:ext cx="7772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42"/>
          <p:cNvSpPr txBox="1"/>
          <p:nvPr>
            <p:ph idx="1" type="subTitle"/>
          </p:nvPr>
        </p:nvSpPr>
        <p:spPr>
          <a:xfrm>
            <a:off x="0" y="3048000"/>
            <a:ext cx="91440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43"/>
          <p:cNvSpPr txBox="1"/>
          <p:nvPr>
            <p:ph type="ctrTitle"/>
          </p:nvPr>
        </p:nvSpPr>
        <p:spPr>
          <a:xfrm>
            <a:off x="685800" y="1514697"/>
            <a:ext cx="7772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3"/>
          <p:cNvSpPr txBox="1"/>
          <p:nvPr>
            <p:ph idx="1" type="subTitle"/>
          </p:nvPr>
        </p:nvSpPr>
        <p:spPr>
          <a:xfrm>
            <a:off x="0" y="3048000"/>
            <a:ext cx="91440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id="74" name="Google Shape;7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320" y="274321"/>
            <a:ext cx="2926080" cy="858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4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4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5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5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2" name="Google Shape;82;p45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4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46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7" name="Google Shape;87;p46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8" name="Google Shape;88;p46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9" name="Google Shape;89;p46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0" name="Google Shape;90;p4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7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4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9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9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9" name="Google Shape;99;p49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0" name="Google Shape;100;p4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3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33"/>
          <p:cNvPicPr preferRelativeResize="0"/>
          <p:nvPr/>
        </p:nvPicPr>
        <p:blipFill rotWithShape="1">
          <a:blip r:embed="rId2">
            <a:alphaModFix amt="50000"/>
          </a:blip>
          <a:srcRect b="0" l="0" r="0" t="0"/>
          <a:stretch/>
        </p:blipFill>
        <p:spPr>
          <a:xfrm>
            <a:off x="457200" y="4709160"/>
            <a:ext cx="2394376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0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50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50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5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 txBox="1"/>
          <p:nvPr>
            <p:ph type="title"/>
          </p:nvPr>
        </p:nvSpPr>
        <p:spPr>
          <a:xfrm>
            <a:off x="457200" y="409075"/>
            <a:ext cx="8229600" cy="65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51"/>
          <p:cNvSpPr txBox="1"/>
          <p:nvPr>
            <p:ph idx="1" type="subTitle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lvl="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7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7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3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8"/>
          <p:cNvSpPr txBox="1"/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1" name="Google Shape;121;p5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9"/>
          <p:cNvSpPr txBox="1"/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59"/>
          <p:cNvSpPr txBox="1"/>
          <p:nvPr>
            <p:ph idx="1" type="body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5" name="Google Shape;125;p5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0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60"/>
          <p:cNvSpPr txBox="1"/>
          <p:nvPr>
            <p:ph idx="1" type="body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29" name="Google Shape;129;p60"/>
          <p:cNvSpPr txBox="1"/>
          <p:nvPr>
            <p:ph idx="2" type="body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30" name="Google Shape;130;p6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1"/>
          <p:cNvSpPr txBox="1"/>
          <p:nvPr>
            <p:ph idx="1" type="body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61"/>
          <p:cNvSpPr txBox="1"/>
          <p:nvPr>
            <p:ph idx="2" type="body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5" name="Google Shape;135;p61"/>
          <p:cNvSpPr txBox="1"/>
          <p:nvPr>
            <p:ph idx="3" type="body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61"/>
          <p:cNvSpPr txBox="1"/>
          <p:nvPr>
            <p:ph idx="4" type="body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37" name="Google Shape;137;p6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2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6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4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4"/>
          <p:cNvSpPr txBox="1"/>
          <p:nvPr>
            <p:ph idx="1" type="body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46" name="Google Shape;146;p64"/>
          <p:cNvSpPr txBox="1"/>
          <p:nvPr>
            <p:ph idx="2" type="body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47" name="Google Shape;147;p6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5"/>
          <p:cNvSpPr txBox="1"/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5"/>
          <p:cNvSpPr/>
          <p:nvPr>
            <p:ph idx="2" type="pic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65"/>
          <p:cNvSpPr txBox="1"/>
          <p:nvPr>
            <p:ph idx="1" type="body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2" name="Google Shape;152;p6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-section slide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1"/>
          <p:cNvSpPr txBox="1"/>
          <p:nvPr>
            <p:ph type="ctrTitle"/>
          </p:nvPr>
        </p:nvSpPr>
        <p:spPr>
          <a:xfrm>
            <a:off x="685800" y="1597822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p41"/>
          <p:cNvSpPr txBox="1"/>
          <p:nvPr>
            <p:ph idx="1" type="subTitle"/>
          </p:nvPr>
        </p:nvSpPr>
        <p:spPr>
          <a:xfrm>
            <a:off x="685800" y="25209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67"/>
          <p:cNvSpPr txBox="1"/>
          <p:nvPr>
            <p:ph type="ctrTitle"/>
          </p:nvPr>
        </p:nvSpPr>
        <p:spPr>
          <a:xfrm>
            <a:off x="685800" y="1514697"/>
            <a:ext cx="7772400" cy="5794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67"/>
          <p:cNvSpPr txBox="1"/>
          <p:nvPr>
            <p:ph idx="1" type="subTitle"/>
          </p:nvPr>
        </p:nvSpPr>
        <p:spPr>
          <a:xfrm>
            <a:off x="0" y="3048000"/>
            <a:ext cx="9144000" cy="9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8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68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68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0" name="Google Shape;17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08152"/>
            <a:ext cx="2394376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9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69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4" name="Google Shape;174;p69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0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70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8" name="Google Shape;178;p70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79" name="Google Shape;179;p70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71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p71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4" name="Google Shape;184;p71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5" name="Google Shape;185;p71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6" name="Google Shape;186;p7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7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4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74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95" name="Google Shape;195;p74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96" name="Google Shape;196;p7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2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2"/>
          <p:cNvSpPr txBox="1"/>
          <p:nvPr>
            <p:ph idx="1" type="body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9" name="Google Shape;29;p52"/>
          <p:cNvSpPr txBox="1"/>
          <p:nvPr>
            <p:ph idx="2" type="body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0" name="Google Shape;30;p52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5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75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1" name="Google Shape;201;p7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6"/>
          <p:cNvSpPr txBox="1"/>
          <p:nvPr>
            <p:ph type="title"/>
          </p:nvPr>
        </p:nvSpPr>
        <p:spPr>
          <a:xfrm>
            <a:off x="457200" y="409075"/>
            <a:ext cx="8229600" cy="65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76"/>
          <p:cNvSpPr txBox="1"/>
          <p:nvPr>
            <p:ph idx="1" type="subTitle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lvl="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BA00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78"/>
          <p:cNvSpPr txBox="1"/>
          <p:nvPr>
            <p:ph type="ctrTitle"/>
          </p:nvPr>
        </p:nvSpPr>
        <p:spPr>
          <a:xfrm>
            <a:off x="0" y="1289050"/>
            <a:ext cx="91440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p78"/>
          <p:cNvSpPr txBox="1"/>
          <p:nvPr>
            <p:ph idx="1" type="subTitle"/>
          </p:nvPr>
        </p:nvSpPr>
        <p:spPr>
          <a:xfrm>
            <a:off x="0" y="267335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14" name="Google Shape;214;p7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p78"/>
          <p:cNvSpPr/>
          <p:nvPr/>
        </p:nvSpPr>
        <p:spPr>
          <a:xfrm>
            <a:off x="393700" y="4330700"/>
            <a:ext cx="3467100" cy="7112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79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79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9" name="Google Shape;219;p7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80"/>
          <p:cNvSpPr txBox="1"/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80"/>
          <p:cNvSpPr txBox="1"/>
          <p:nvPr>
            <p:ph idx="1" type="body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3" name="Google Shape;223;p8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81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81"/>
          <p:cNvSpPr txBox="1"/>
          <p:nvPr>
            <p:ph idx="1" type="body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7" name="Google Shape;227;p81"/>
          <p:cNvSpPr txBox="1"/>
          <p:nvPr>
            <p:ph idx="2" type="body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28" name="Google Shape;228;p8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2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82"/>
          <p:cNvSpPr txBox="1"/>
          <p:nvPr>
            <p:ph idx="1" type="body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2" name="Google Shape;232;p82"/>
          <p:cNvSpPr txBox="1"/>
          <p:nvPr>
            <p:ph idx="2" type="body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3" name="Google Shape;233;p82"/>
          <p:cNvSpPr txBox="1"/>
          <p:nvPr>
            <p:ph idx="3" type="body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34" name="Google Shape;234;p82"/>
          <p:cNvSpPr txBox="1"/>
          <p:nvPr>
            <p:ph idx="4" type="body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35" name="Google Shape;235;p8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3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8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5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85"/>
          <p:cNvSpPr txBox="1"/>
          <p:nvPr>
            <p:ph idx="1" type="body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44" name="Google Shape;244;p85"/>
          <p:cNvSpPr txBox="1"/>
          <p:nvPr>
            <p:ph idx="2" type="body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45" name="Google Shape;245;p8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3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3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53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53"/>
          <p:cNvSpPr txBox="1"/>
          <p:nvPr>
            <p:ph idx="3" type="body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53"/>
          <p:cNvSpPr txBox="1"/>
          <p:nvPr>
            <p:ph idx="4" type="body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7" name="Google Shape;37;p53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86"/>
          <p:cNvSpPr txBox="1"/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86"/>
          <p:cNvSpPr/>
          <p:nvPr>
            <p:ph idx="2" type="pic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Google Shape;249;p86"/>
          <p:cNvSpPr txBox="1"/>
          <p:nvPr>
            <p:ph idx="1" type="body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50" name="Google Shape;250;p8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BA00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8"/>
          <p:cNvSpPr txBox="1"/>
          <p:nvPr>
            <p:ph type="ctrTitle"/>
          </p:nvPr>
        </p:nvSpPr>
        <p:spPr>
          <a:xfrm>
            <a:off x="0" y="1289050"/>
            <a:ext cx="9144000" cy="1101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" name="Google Shape;258;p88"/>
          <p:cNvSpPr txBox="1"/>
          <p:nvPr>
            <p:ph idx="1" type="subTitle"/>
          </p:nvPr>
        </p:nvSpPr>
        <p:spPr>
          <a:xfrm>
            <a:off x="0" y="2673350"/>
            <a:ext cx="91440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9" name="Google Shape;259;p88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p88"/>
          <p:cNvSpPr/>
          <p:nvPr/>
        </p:nvSpPr>
        <p:spPr>
          <a:xfrm>
            <a:off x="393700" y="4330700"/>
            <a:ext cx="3467100" cy="7112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1" name="Google Shape;261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4320" y="274320"/>
            <a:ext cx="3326051" cy="381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9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89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5" name="Google Shape;265;p89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0"/>
          <p:cNvSpPr txBox="1"/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90"/>
          <p:cNvSpPr txBox="1"/>
          <p:nvPr>
            <p:ph idx="1" type="body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9" name="Google Shape;269;p90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91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91"/>
          <p:cNvSpPr txBox="1"/>
          <p:nvPr>
            <p:ph idx="1" type="body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3" name="Google Shape;273;p91"/>
          <p:cNvSpPr txBox="1"/>
          <p:nvPr>
            <p:ph idx="2" type="body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74" name="Google Shape;274;p9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92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92"/>
          <p:cNvSpPr txBox="1"/>
          <p:nvPr>
            <p:ph idx="1" type="body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8" name="Google Shape;278;p92"/>
          <p:cNvSpPr txBox="1"/>
          <p:nvPr>
            <p:ph idx="2" type="body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79" name="Google Shape;279;p92"/>
          <p:cNvSpPr txBox="1"/>
          <p:nvPr>
            <p:ph idx="3" type="body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0" name="Google Shape;280;p92"/>
          <p:cNvSpPr txBox="1"/>
          <p:nvPr>
            <p:ph idx="4" type="body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1" name="Google Shape;281;p92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93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93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4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95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9" name="Google Shape;289;p95"/>
          <p:cNvSpPr txBox="1"/>
          <p:nvPr>
            <p:ph idx="1" type="body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90" name="Google Shape;290;p95"/>
          <p:cNvSpPr txBox="1"/>
          <p:nvPr>
            <p:ph idx="2" type="body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1" name="Google Shape;291;p95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96"/>
          <p:cNvSpPr txBox="1"/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96"/>
          <p:cNvSpPr/>
          <p:nvPr>
            <p:ph idx="2" type="pic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96"/>
          <p:cNvSpPr txBox="1"/>
          <p:nvPr>
            <p:ph idx="1" type="body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96" name="Google Shape;296;p9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7"/>
          <p:cNvSpPr txBox="1"/>
          <p:nvPr>
            <p:ph type="title"/>
          </p:nvPr>
        </p:nvSpPr>
        <p:spPr>
          <a:xfrm>
            <a:off x="457200" y="409075"/>
            <a:ext cx="8229600" cy="6566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9" name="Google Shape;299;p97"/>
          <p:cNvSpPr txBox="1"/>
          <p:nvPr>
            <p:ph idx="1" type="subTitle"/>
          </p:nvPr>
        </p:nvSpPr>
        <p:spPr>
          <a:xfrm>
            <a:off x="457200" y="1065750"/>
            <a:ext cx="82296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3200"/>
              <a:buChar char="•"/>
              <a:defRPr b="0" i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lvl="2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lvl="3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lvl="4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5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6"/>
          <p:cNvSpPr txBox="1"/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56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6" name="Google Shape;46;p56"/>
          <p:cNvSpPr txBox="1"/>
          <p:nvPr>
            <p:ph idx="2" type="body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7" name="Google Shape;47;p5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7"/>
          <p:cNvSpPr txBox="1"/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7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57"/>
          <p:cNvSpPr txBox="1"/>
          <p:nvPr>
            <p:ph idx="1" type="body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2" name="Google Shape;52;p57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theme" Target="../theme/theme5.xml"/><Relationship Id="rId10" Type="http://schemas.openxmlformats.org/officeDocument/2006/relationships/slideLayout" Target="../slideLayouts/slideLayout30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1.xml"/><Relationship Id="rId3" Type="http://schemas.openxmlformats.org/officeDocument/2006/relationships/theme" Target="../theme/theme7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9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theme" Target="../theme/theme6.xml"/><Relationship Id="rId10" Type="http://schemas.openxmlformats.org/officeDocument/2006/relationships/slideLayout" Target="../slideLayouts/slideLayout50.xml"/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9.xml"/><Relationship Id="rId12" Type="http://schemas.openxmlformats.org/officeDocument/2006/relationships/theme" Target="../theme/theme8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51.xml"/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1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1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4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34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34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0C1B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36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36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3" name="Google Shape;113;p36"/>
          <p:cNvPicPr preferRelativeResize="0"/>
          <p:nvPr/>
        </p:nvPicPr>
        <p:blipFill rotWithShape="1">
          <a:blip r:embed="rId1">
            <a:alphaModFix amt="50000"/>
          </a:blip>
          <a:srcRect b="0" l="0" r="0" t="0"/>
          <a:stretch/>
        </p:blipFill>
        <p:spPr>
          <a:xfrm>
            <a:off x="457202" y="4617720"/>
            <a:ext cx="2793441" cy="3200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33333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4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57200" y="4617720"/>
            <a:ext cx="2793436" cy="3200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6"/>
          <p:cNvSpPr txBox="1"/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0" name="Google Shape;160;p66"/>
          <p:cNvSpPr txBox="1"/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1" name="Google Shape;161;p66"/>
          <p:cNvSpPr txBox="1"/>
          <p:nvPr>
            <p:ph idx="12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7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7" name="Google Shape;207;p77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7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77"/>
          <p:cNvSpPr txBox="1"/>
          <p:nvPr/>
        </p:nvSpPr>
        <p:spPr>
          <a:xfrm>
            <a:off x="2785730" y="536944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77"/>
          <p:cNvPicPr preferRelativeResize="0"/>
          <p:nvPr/>
        </p:nvPicPr>
        <p:blipFill rotWithShape="1">
          <a:blip r:embed="rId1">
            <a:alphaModFix amt="35000"/>
          </a:blip>
          <a:srcRect b="0" l="0" r="0" t="0"/>
          <a:stretch/>
        </p:blipFill>
        <p:spPr>
          <a:xfrm>
            <a:off x="457200" y="4617720"/>
            <a:ext cx="2793436" cy="3200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7"/>
          <p:cNvSpPr txBox="1"/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3" name="Google Shape;253;p87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4" name="Google Shape;254;p87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bm_UnivRelations_RF_hz_K.png" id="255" name="Google Shape;255;p87"/>
          <p:cNvPicPr preferRelativeResize="0"/>
          <p:nvPr/>
        </p:nvPicPr>
        <p:blipFill rotWithShape="1">
          <a:blip r:embed="rId1">
            <a:alphaModFix amt="40000"/>
          </a:blip>
          <a:srcRect b="0" l="0" r="51512" t="0"/>
          <a:stretch/>
        </p:blipFill>
        <p:spPr>
          <a:xfrm>
            <a:off x="457200" y="4601464"/>
            <a:ext cx="1404257" cy="40233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hyperlink" Target="https://view.officeapps.live.com/op/view.aspx?src=https%3A%2F%2Fresearch.vcu.edu%2Fmedia%2Foffice-of-research-and-innovation%2Fhrpptoolkit%2FHRP-100-HRPPToolkitTableofContents.docx&amp;wdOrigin=BROWSELINK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research.vcu.edu/human-research/hrppirb/hrpp-policies-and-guidance/" TargetMode="External"/><Relationship Id="rId4" Type="http://schemas.openxmlformats.org/officeDocument/2006/relationships/hyperlink" Target="https://research.vcu.edu/human-research/hrppirb/hrpp-transformation-project/" TargetMode="External"/><Relationship Id="rId5" Type="http://schemas.openxmlformats.org/officeDocument/2006/relationships/hyperlink" Target="https://blogs.vcu.edu/humanresearch/" TargetMode="External"/><Relationship Id="rId6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view.officeapps.live.com/op/view.aspx?src=https%3A%2F%2Fresearch.vcu.edu%2Fmedia%2Foffice-of-research-and-innovation%2Fhrpptoolkit%2FHRP-103-INVESTIGATORMANUAL.docx&amp;wdOrigin=BROWSELINK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research.vcu.edu/media/office-of-research-and-innovation/hrpptoolkit/HRP-309-WORKSHEET-AncillaryReviewMatrix.docx" TargetMode="External"/><Relationship Id="rId4" Type="http://schemas.openxmlformats.org/officeDocument/2006/relationships/hyperlink" Target="https://research.vcu.edu/media/office-of-research-and-innovation/hrpptoolkit/HRP-309-WORKSHEET-AncillaryReviewMatrix.docx" TargetMode="External"/><Relationship Id="rId5" Type="http://schemas.openxmlformats.org/officeDocument/2006/relationships/hyperlink" Target="https://research.vcu.edu/media/office-of-research-and-innovation/hrpptoolkit/HRP-309-WORKSHEET-AncillaryReviewMatrix.docx" TargetMode="External"/><Relationship Id="rId6" Type="http://schemas.openxmlformats.org/officeDocument/2006/relationships/hyperlink" Target="https://research.vcu.edu/media/office-of-research-and-innovation/hrpptoolkit/HRP-309-WORKSHEET-AncillaryReviewMatrix.docx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research.vcu.edu/media/office-of-research-and-innovation/hrpptoolkit/HRP-503-TEMPLATEPROTOCOL.docx" TargetMode="External"/><Relationship Id="rId4" Type="http://schemas.openxmlformats.org/officeDocument/2006/relationships/hyperlink" Target="https://view.officeapps.live.com/op/view.aspx?src=https%3A%2F%2Fresearch.vcu.edu%2Fmedia%2Foffice-of-research-and-innovation%2Fhrpptoolkit%2FHRP-100-HRPPToolkitTableofContents.docx&amp;wdOrigin=BROWSELINK" TargetMode="External"/><Relationship Id="rId5" Type="http://schemas.openxmlformats.org/officeDocument/2006/relationships/hyperlink" Target="https://research.vcu.edu/human-research/hrppirb/hrpp-policies-and-guidance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research.vcu.edu/media/office-of-research-and-innovation/hrpptoolkit/HRP-090-SOP-InformedConsentProcessforResearch.docx" TargetMode="External"/><Relationship Id="rId4" Type="http://schemas.openxmlformats.org/officeDocument/2006/relationships/hyperlink" Target="https://research.vcu.edu/media/office-of-research-and-innovation/hrpptoolkit/HRP-091-SOP-WrittenDocumentationofConsent.docx" TargetMode="External"/><Relationship Id="rId5" Type="http://schemas.openxmlformats.org/officeDocument/2006/relationships/hyperlink" Target="https://research.vcu.edu/media/office-of-research-and-innovation/hrpptoolkit/HRP-013-SOP-LARsChildrenandGuardians.docx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research.vcu.edu/media/office-of-research-and-innovation/hrpptoolkit/HRP-502-TEMPLATECONSENTDOCUMENT.docx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hyperlink" Target="mailto:brookss15@vcu.edu" TargetMode="External"/><Relationship Id="rId4" Type="http://schemas.openxmlformats.org/officeDocument/2006/relationships/hyperlink" Target="mailto:olversonl@vcu.edu" TargetMode="External"/><Relationship Id="rId5" Type="http://schemas.openxmlformats.org/officeDocument/2006/relationships/hyperlink" Target="mailto:tbechert@hcg.com" TargetMode="External"/><Relationship Id="rId6" Type="http://schemas.openxmlformats.org/officeDocument/2006/relationships/hyperlink" Target="mailto:cmoord@hcg.com" TargetMode="External"/><Relationship Id="rId7" Type="http://schemas.openxmlformats.org/officeDocument/2006/relationships/hyperlink" Target="mailto:bstoffel@hcg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"/>
          <p:cNvSpPr txBox="1"/>
          <p:nvPr>
            <p:ph type="ctrTitle"/>
          </p:nvPr>
        </p:nvSpPr>
        <p:spPr>
          <a:xfrm>
            <a:off x="685800" y="2005011"/>
            <a:ext cx="7772400" cy="134171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/>
              <a:t>Research Community</a:t>
            </a:r>
            <a:br>
              <a:rPr lang="en-US" sz="4000"/>
            </a:br>
            <a:r>
              <a:rPr lang="en-US" sz="4000"/>
              <a:t>On-Site Toolkit Training Session</a:t>
            </a:r>
            <a:endParaRPr/>
          </a:p>
        </p:txBody>
      </p:sp>
      <p:sp>
        <p:nvSpPr>
          <p:cNvPr id="306" name="Google Shape;306;p1"/>
          <p:cNvSpPr txBox="1"/>
          <p:nvPr>
            <p:ph idx="1" type="subTitle"/>
          </p:nvPr>
        </p:nvSpPr>
        <p:spPr>
          <a:xfrm>
            <a:off x="0" y="3346729"/>
            <a:ext cx="9144000" cy="669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July 18, 2023</a:t>
            </a:r>
            <a:endParaRPr/>
          </a:p>
        </p:txBody>
      </p:sp>
      <p:pic>
        <p:nvPicPr>
          <p:cNvPr id="307" name="Google Shape;3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4359" y="314901"/>
            <a:ext cx="5926540" cy="679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"/>
          <p:cNvSpPr txBox="1"/>
          <p:nvPr>
            <p:ph type="title"/>
          </p:nvPr>
        </p:nvSpPr>
        <p:spPr>
          <a:xfrm>
            <a:off x="0" y="-10531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What is the HRPP Toolkit?</a:t>
            </a:r>
            <a:endParaRPr/>
          </a:p>
        </p:txBody>
      </p:sp>
      <p:grpSp>
        <p:nvGrpSpPr>
          <p:cNvPr id="398" name="Google Shape;398;p10"/>
          <p:cNvGrpSpPr/>
          <p:nvPr/>
        </p:nvGrpSpPr>
        <p:grpSpPr>
          <a:xfrm>
            <a:off x="407194" y="1034499"/>
            <a:ext cx="8190497" cy="3327389"/>
            <a:chOff x="0" y="216904"/>
            <a:chExt cx="8190497" cy="3327389"/>
          </a:xfrm>
        </p:grpSpPr>
        <p:sp>
          <p:nvSpPr>
            <p:cNvPr id="399" name="Google Shape;399;p10"/>
            <p:cNvSpPr/>
            <p:nvPr/>
          </p:nvSpPr>
          <p:spPr>
            <a:xfrm>
              <a:off x="0" y="216904"/>
              <a:ext cx="2559530" cy="1535718"/>
            </a:xfrm>
            <a:prstGeom prst="rect">
              <a:avLst/>
            </a:prstGeom>
            <a:solidFill>
              <a:srgbClr val="BFBFB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0"/>
            <p:cNvSpPr txBox="1"/>
            <p:nvPr/>
          </p:nvSpPr>
          <p:spPr>
            <a:xfrm>
              <a:off x="0" y="216904"/>
              <a:ext cx="2559530" cy="1535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SOPs (~37)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Examples: Intake, Pre-Review, Non-Committee Review, IRB Meeting Conduct, Investigations</a:t>
              </a:r>
              <a:endParaRPr/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2815483" y="216904"/>
              <a:ext cx="2559530" cy="1535718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0"/>
            <p:cNvSpPr txBox="1"/>
            <p:nvPr/>
          </p:nvSpPr>
          <p:spPr>
            <a:xfrm>
              <a:off x="2815483" y="216904"/>
              <a:ext cx="2559530" cy="1535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Worksheets (~23)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Examples:  Exempt determination, Criteria for Approval,  Emergency Use</a:t>
              </a:r>
              <a:endParaRPr/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630967" y="216904"/>
              <a:ext cx="2559530" cy="1535718"/>
            </a:xfrm>
            <a:prstGeom prst="rect">
              <a:avLst/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0"/>
            <p:cNvSpPr txBox="1"/>
            <p:nvPr/>
          </p:nvSpPr>
          <p:spPr>
            <a:xfrm>
              <a:off x="5630967" y="216904"/>
              <a:ext cx="2559530" cy="1535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Checklists (~15)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Examples: Pre-Review, Non-Committee Review, Children, Waiver of Consent Process</a:t>
              </a:r>
              <a:endParaRPr/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0" y="2008575"/>
              <a:ext cx="2559530" cy="1535718"/>
            </a:xfrm>
            <a:prstGeom prst="rect">
              <a:avLst/>
            </a:prstGeom>
            <a:solidFill>
              <a:srgbClr val="BFBFBF">
                <a:alpha val="84705"/>
              </a:srgbClr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0"/>
            <p:cNvSpPr txBox="1"/>
            <p:nvPr/>
          </p:nvSpPr>
          <p:spPr>
            <a:xfrm>
              <a:off x="0" y="2008575"/>
              <a:ext cx="2559530" cy="1535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Process Maps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Examples: Flowcharts for Intake, Non-Committee Review and Convened IRB</a:t>
              </a:r>
              <a:endParaRPr/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2815483" y="2008575"/>
              <a:ext cx="2559530" cy="1535718"/>
            </a:xfrm>
            <a:prstGeom prst="rect">
              <a:avLst/>
            </a:prstGeom>
            <a:solidFill>
              <a:srgbClr val="A5A5A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0"/>
            <p:cNvSpPr txBox="1"/>
            <p:nvPr/>
          </p:nvSpPr>
          <p:spPr>
            <a:xfrm>
              <a:off x="2815483" y="2008575"/>
              <a:ext cx="2559530" cy="1535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Templates (~38)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Examples: Consent document, Protocol, Minutes, Approval letters</a:t>
              </a:r>
              <a:endParaRPr/>
            </a:p>
            <a:p>
              <a:pPr indent="0" lvl="1" marL="57150" marR="0" rtl="0" algn="l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Calibri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630967" y="2008575"/>
              <a:ext cx="2559530" cy="1535718"/>
            </a:xfrm>
            <a:prstGeom prst="rect">
              <a:avLst/>
            </a:prstGeom>
            <a:solidFill>
              <a:srgbClr val="7F7F7F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0"/>
            <p:cNvSpPr txBox="1"/>
            <p:nvPr/>
          </p:nvSpPr>
          <p:spPr>
            <a:xfrm>
              <a:off x="5630967" y="2008575"/>
              <a:ext cx="2559530" cy="153571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2743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Other Resources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rPr lang="en-US" sz="1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Examples: Investigator Manual, HRPP Plan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0789" y="372741"/>
            <a:ext cx="3721463" cy="4568989"/>
          </a:xfrm>
          <a:prstGeom prst="rect">
            <a:avLst/>
          </a:prstGeom>
          <a:noFill/>
          <a:ln>
            <a:noFill/>
          </a:ln>
          <a:effectLst>
            <a:outerShdw blurRad="63500" sx="102000" rotWithShape="0" algn="ctr" sy="102000">
              <a:srgbClr val="000000">
                <a:alpha val="40000"/>
              </a:srgbClr>
            </a:outerShdw>
          </a:effectLst>
        </p:spPr>
      </p:pic>
      <p:sp>
        <p:nvSpPr>
          <p:cNvPr id="417" name="Google Shape;417;p11"/>
          <p:cNvSpPr txBox="1"/>
          <p:nvPr>
            <p:ph type="title"/>
          </p:nvPr>
        </p:nvSpPr>
        <p:spPr>
          <a:xfrm>
            <a:off x="-117043" y="-1351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What is the HRPP Toolkit?</a:t>
            </a:r>
            <a:endParaRPr/>
          </a:p>
        </p:txBody>
      </p:sp>
      <p:sp>
        <p:nvSpPr>
          <p:cNvPr id="418" name="Google Shape;418;p11"/>
          <p:cNvSpPr txBox="1"/>
          <p:nvPr>
            <p:ph idx="1" type="body"/>
          </p:nvPr>
        </p:nvSpPr>
        <p:spPr>
          <a:xfrm>
            <a:off x="369418" y="1930384"/>
            <a:ext cx="4604918" cy="1282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Use </a:t>
            </a:r>
            <a:r>
              <a:rPr b="1" lang="en-US" sz="1500" u="sng">
                <a:solidFill>
                  <a:schemeClr val="hlink"/>
                </a:solidFill>
                <a:hlinkClick r:id="rId4"/>
              </a:rPr>
              <a:t>HRP-100 - Table of Contents </a:t>
            </a:r>
            <a:r>
              <a:rPr lang="en-US" sz="1500"/>
              <a:t>to navigate the documents in the Toolkit and readily identify tools for protocol development and criteria for approval.</a:t>
            </a:r>
            <a:endParaRPr/>
          </a:p>
          <a:p>
            <a:pPr indent="0" lvl="0" marL="1714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1714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2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HRPP Transformation Overview</a:t>
            </a:r>
            <a:endParaRPr/>
          </a:p>
        </p:txBody>
      </p:sp>
      <p:sp>
        <p:nvSpPr>
          <p:cNvPr id="425" name="Google Shape;425;p12"/>
          <p:cNvSpPr txBox="1"/>
          <p:nvPr>
            <p:ph idx="1" type="body"/>
          </p:nvPr>
        </p:nvSpPr>
        <p:spPr>
          <a:xfrm>
            <a:off x="2130011" y="2116212"/>
            <a:ext cx="4883978" cy="911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Resource Overview</a:t>
            </a:r>
            <a:endParaRPr/>
          </a:p>
          <a:p>
            <a:pPr indent="0" lvl="0" marL="57150" rtl="0" algn="ctr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Resource Overview</a:t>
            </a:r>
            <a:endParaRPr/>
          </a:p>
        </p:txBody>
      </p:sp>
      <p:sp>
        <p:nvSpPr>
          <p:cNvPr id="432" name="Google Shape;432;p13"/>
          <p:cNvSpPr txBox="1"/>
          <p:nvPr>
            <p:ph idx="1" type="body"/>
          </p:nvPr>
        </p:nvSpPr>
        <p:spPr>
          <a:xfrm>
            <a:off x="457200" y="922713"/>
            <a:ext cx="3589200" cy="36719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None/>
            </a:pPr>
            <a:r>
              <a:rPr b="1" lang="en-US" sz="1500">
                <a:solidFill>
                  <a:srgbClr val="FFBA00"/>
                </a:solidFill>
              </a:rPr>
              <a:t>HRPP Website</a:t>
            </a:r>
            <a:endParaRPr/>
          </a:p>
          <a:p>
            <a:pPr indent="-285750" lvl="0" marL="3429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/>
              <a:t>Revised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HRPP website</a:t>
            </a:r>
            <a:endParaRPr sz="1500"/>
          </a:p>
          <a:p>
            <a:pPr indent="-285750" lvl="0" marL="3429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FAQs</a:t>
            </a:r>
            <a:endParaRPr sz="1500"/>
          </a:p>
          <a:p>
            <a:pPr indent="-285750" lvl="0" marL="3429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u="sng">
                <a:solidFill>
                  <a:schemeClr val="hlink"/>
                </a:solidFill>
                <a:hlinkClick r:id="rId5"/>
              </a:rPr>
              <a:t>HRPP Blog</a:t>
            </a:r>
            <a:r>
              <a:rPr lang="en-US" sz="1500"/>
              <a:t>: research community training sessions</a:t>
            </a:r>
            <a:endParaRPr/>
          </a:p>
        </p:txBody>
      </p:sp>
      <p:pic>
        <p:nvPicPr>
          <p:cNvPr id="433" name="Google Shape;433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8851" y="922713"/>
            <a:ext cx="4740018" cy="246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4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Resource Overview</a:t>
            </a:r>
            <a:endParaRPr sz="3200"/>
          </a:p>
        </p:txBody>
      </p:sp>
      <p:sp>
        <p:nvSpPr>
          <p:cNvPr id="440" name="Google Shape;440;p14"/>
          <p:cNvSpPr txBox="1"/>
          <p:nvPr>
            <p:ph idx="1" type="body"/>
          </p:nvPr>
        </p:nvSpPr>
        <p:spPr>
          <a:xfrm>
            <a:off x="457199" y="922713"/>
            <a:ext cx="6842631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 u="sng">
                <a:solidFill>
                  <a:schemeClr val="hlink"/>
                </a:solidFill>
                <a:hlinkClick r:id="rId3"/>
              </a:rPr>
              <a:t>HRP-103 – Investigator Manual</a:t>
            </a:r>
            <a:endParaRPr b="1" sz="1500"/>
          </a:p>
        </p:txBody>
      </p:sp>
      <p:sp>
        <p:nvSpPr>
          <p:cNvPr id="441" name="Google Shape;441;p14"/>
          <p:cNvSpPr txBox="1"/>
          <p:nvPr/>
        </p:nvSpPr>
        <p:spPr>
          <a:xfrm>
            <a:off x="610880" y="1849451"/>
            <a:ext cx="8010606" cy="289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“How-To” manual for study teams 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Outlines researcher responsibilities for conducting research at VCU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Identifies activities requiring IRB review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Specifies qualification and training requirements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submission, protocol and consent guidance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Identifies regulatory considerations: consent requirements, levels of review, criteria for approval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5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HRPP Transformation Overview</a:t>
            </a:r>
            <a:endParaRPr/>
          </a:p>
        </p:txBody>
      </p:sp>
      <p:sp>
        <p:nvSpPr>
          <p:cNvPr id="448" name="Google Shape;448;p15"/>
          <p:cNvSpPr txBox="1"/>
          <p:nvPr>
            <p:ph idx="1" type="body"/>
          </p:nvPr>
        </p:nvSpPr>
        <p:spPr>
          <a:xfrm>
            <a:off x="929031" y="1937530"/>
            <a:ext cx="7285938" cy="1467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571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/>
              <a:t>RAMS-IRB Changes and </a:t>
            </a:r>
            <a:endParaRPr/>
          </a:p>
          <a:p>
            <a:pPr indent="0" lvl="0" marL="57150" rtl="0" algn="ctr">
              <a:lnSpc>
                <a:spcPct val="150000"/>
              </a:lnSpc>
              <a:spcBef>
                <a:spcPts val="647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/>
              <a:t>Protocol-Based Applications</a:t>
            </a:r>
            <a:endParaRPr/>
          </a:p>
          <a:p>
            <a:pPr indent="0" lvl="0" marL="57150" rtl="0" algn="ctr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6"/>
          <p:cNvSpPr txBox="1"/>
          <p:nvPr>
            <p:ph type="title"/>
          </p:nvPr>
        </p:nvSpPr>
        <p:spPr>
          <a:xfrm>
            <a:off x="0" y="0"/>
            <a:ext cx="8993706" cy="105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RAMS-IRB Changes and </a:t>
            </a:r>
            <a:br>
              <a:rPr lang="en-US" sz="3200"/>
            </a:br>
            <a:r>
              <a:rPr lang="en-US" sz="3200"/>
              <a:t>Protocol-Based Applications</a:t>
            </a:r>
            <a:endParaRPr/>
          </a:p>
        </p:txBody>
      </p:sp>
      <p:sp>
        <p:nvSpPr>
          <p:cNvPr id="455" name="Google Shape;455;p16"/>
          <p:cNvSpPr txBox="1"/>
          <p:nvPr>
            <p:ph idx="1" type="body"/>
          </p:nvPr>
        </p:nvSpPr>
        <p:spPr>
          <a:xfrm>
            <a:off x="457200" y="1932167"/>
            <a:ext cx="8229600" cy="29960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</a:rPr>
              <a:t>A new path for research projects or clinical investigations was implemented in June that minimizes administrative burden by reducing the number of smartform fields investigators need to complete in RAMS-IRB with the required protocol upload.</a:t>
            </a:r>
            <a:endParaRPr/>
          </a:p>
          <a:p>
            <a:pPr indent="-24765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500">
                <a:solidFill>
                  <a:srgbClr val="000000"/>
                </a:solidFill>
              </a:rPr>
              <a:t>A study status change in RAMS IRB to “deferred” requires a response from the study team for reconsideration by the board.  A status change to “tabled” requires no action by study team; the submission will be reviewed at the next available IRB meeting.</a:t>
            </a:r>
            <a:endParaRPr/>
          </a:p>
          <a:p>
            <a:pPr indent="-139700" lvl="0" marL="400050" rtl="0" algn="l">
              <a:spcBef>
                <a:spcPts val="14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456" name="Google Shape;456;p16"/>
          <p:cNvSpPr txBox="1"/>
          <p:nvPr/>
        </p:nvSpPr>
        <p:spPr>
          <a:xfrm>
            <a:off x="323698" y="1259778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RAMS-IRB Changes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/>
          <p:nvPr>
            <p:ph type="title"/>
          </p:nvPr>
        </p:nvSpPr>
        <p:spPr>
          <a:xfrm>
            <a:off x="0" y="0"/>
            <a:ext cx="8993706" cy="105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RAMS-IRB Changes and </a:t>
            </a:r>
            <a:br>
              <a:rPr lang="en-US" sz="3200"/>
            </a:br>
            <a:r>
              <a:rPr lang="en-US" sz="3200"/>
              <a:t>Protocol-Based Applications</a:t>
            </a:r>
            <a:endParaRPr/>
          </a:p>
        </p:txBody>
      </p:sp>
      <p:sp>
        <p:nvSpPr>
          <p:cNvPr id="463" name="Google Shape;463;p17"/>
          <p:cNvSpPr txBox="1"/>
          <p:nvPr/>
        </p:nvSpPr>
        <p:spPr>
          <a:xfrm>
            <a:off x="323698" y="1206947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Protocol Based Application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7"/>
          <p:cNvSpPr txBox="1"/>
          <p:nvPr>
            <p:ph idx="1" type="body"/>
          </p:nvPr>
        </p:nvSpPr>
        <p:spPr>
          <a:xfrm>
            <a:off x="457200" y="1836483"/>
            <a:ext cx="8229600" cy="275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Protocol required for “Research Project or Clinical Investigation” pathway and “Treatment Use (</a:t>
            </a:r>
            <a:r>
              <a:rPr b="0" i="0" lang="en-US" sz="1500" u="none" cap="none" strike="noStrike">
                <a:solidFill>
                  <a:srgbClr val="000000"/>
                </a:solidFill>
              </a:rPr>
              <a:t>Expanded Access)” in RAMS-IRB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</a:pPr>
            <a:r>
              <a:rPr lang="en-US" sz="1500">
                <a:solidFill>
                  <a:srgbClr val="000000"/>
                </a:solidFill>
              </a:rPr>
              <a:t>HRP-503 – TEMPLATE Protocol</a:t>
            </a:r>
            <a:endParaRPr/>
          </a:p>
          <a:p>
            <a:pPr indent="-285750" lvl="1" marL="7429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Char char="–"/>
            </a:pPr>
            <a:r>
              <a:rPr b="0" i="0" lang="en-US" sz="1500" u="none" cap="none" strike="noStrike">
                <a:solidFill>
                  <a:srgbClr val="000000"/>
                </a:solidFill>
              </a:rPr>
              <a:t>HRP-503a – TEMPLATE SBS Protocol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8"/>
          <p:cNvSpPr txBox="1"/>
          <p:nvPr>
            <p:ph type="title"/>
          </p:nvPr>
        </p:nvSpPr>
        <p:spPr>
          <a:xfrm>
            <a:off x="0" y="0"/>
            <a:ext cx="8993706" cy="105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RAMS-IRB Changes and </a:t>
            </a:r>
            <a:br>
              <a:rPr lang="en-US" sz="3200"/>
            </a:br>
            <a:r>
              <a:rPr lang="en-US" sz="3200"/>
              <a:t>Protocol-Based Applications</a:t>
            </a:r>
            <a:endParaRPr/>
          </a:p>
        </p:txBody>
      </p:sp>
      <p:sp>
        <p:nvSpPr>
          <p:cNvPr id="471" name="Google Shape;471;p18"/>
          <p:cNvSpPr txBox="1"/>
          <p:nvPr/>
        </p:nvSpPr>
        <p:spPr>
          <a:xfrm>
            <a:off x="323698" y="1206947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Protocol Based Application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8"/>
          <p:cNvSpPr txBox="1"/>
          <p:nvPr>
            <p:ph idx="1" type="body"/>
          </p:nvPr>
        </p:nvSpPr>
        <p:spPr>
          <a:xfrm>
            <a:off x="457200" y="1836483"/>
            <a:ext cx="8229600" cy="275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</a:rPr>
              <a:t>HRP-508 - Site Supplement is required for all studies involving a sponsored protocol</a:t>
            </a:r>
            <a:endParaRPr/>
          </a:p>
          <a:p>
            <a:pPr indent="-285750" lvl="1" marL="8001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Required as part of the submission to VCU when</a:t>
            </a: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applying</a:t>
            </a: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 to rely on external IRB</a:t>
            </a:r>
            <a:endParaRPr sz="1500">
              <a:latin typeface="Arial"/>
              <a:ea typeface="Arial"/>
              <a:cs typeface="Arial"/>
              <a:sym typeface="Arial"/>
            </a:endParaRPr>
          </a:p>
          <a:p>
            <a:pPr indent="-285750" lvl="1" marL="8001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</a:pPr>
            <a:r>
              <a:rPr lang="en-US" sz="1500">
                <a:latin typeface="Arial"/>
                <a:ea typeface="Arial"/>
                <a:cs typeface="Arial"/>
                <a:sym typeface="Arial"/>
              </a:rPr>
              <a:t>May </a:t>
            </a: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 be reviewed by</a:t>
            </a: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the </a:t>
            </a:r>
            <a:r>
              <a:rPr b="0" i="0" lang="en-US" sz="1500" u="none" cap="none" strike="noStrike">
                <a:latin typeface="Arial"/>
                <a:ea typeface="Arial"/>
                <a:cs typeface="Arial"/>
                <a:sym typeface="Arial"/>
              </a:rPr>
              <a:t>external IRB</a:t>
            </a:r>
            <a:r>
              <a:rPr lang="en-US" sz="15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9"/>
          <p:cNvSpPr txBox="1"/>
          <p:nvPr>
            <p:ph type="title"/>
          </p:nvPr>
        </p:nvSpPr>
        <p:spPr>
          <a:xfrm>
            <a:off x="0" y="0"/>
            <a:ext cx="8993706" cy="105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RAMS-IRB Changes and </a:t>
            </a:r>
            <a:br>
              <a:rPr lang="en-US" sz="3200"/>
            </a:br>
            <a:r>
              <a:rPr lang="en-US" sz="3200"/>
              <a:t>Protocol-Based Applications</a:t>
            </a:r>
            <a:endParaRPr/>
          </a:p>
        </p:txBody>
      </p:sp>
      <p:sp>
        <p:nvSpPr>
          <p:cNvPr id="479" name="Google Shape;479;p19"/>
          <p:cNvSpPr txBox="1"/>
          <p:nvPr/>
        </p:nvSpPr>
        <p:spPr>
          <a:xfrm>
            <a:off x="323698" y="1206947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Protocol Based Application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9"/>
          <p:cNvSpPr txBox="1"/>
          <p:nvPr>
            <p:ph idx="1" type="body"/>
          </p:nvPr>
        </p:nvSpPr>
        <p:spPr>
          <a:xfrm>
            <a:off x="457200" y="1836483"/>
            <a:ext cx="8229600" cy="275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Protocol NOT required for Emergency Use or Not Human Subject Research (NHSR) pathways in RAMS-IRB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"/>
          <p:cNvSpPr txBox="1"/>
          <p:nvPr>
            <p:ph type="title"/>
          </p:nvPr>
        </p:nvSpPr>
        <p:spPr>
          <a:xfrm>
            <a:off x="457200" y="-1810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Agenda</a:t>
            </a:r>
            <a:endParaRPr/>
          </a:p>
        </p:txBody>
      </p:sp>
      <p:sp>
        <p:nvSpPr>
          <p:cNvPr id="314" name="Google Shape;314;p2"/>
          <p:cNvSpPr txBox="1"/>
          <p:nvPr>
            <p:ph idx="1" type="body"/>
          </p:nvPr>
        </p:nvSpPr>
        <p:spPr>
          <a:xfrm>
            <a:off x="457200" y="475489"/>
            <a:ext cx="8229600" cy="4133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Introductions &amp; HRPP Transformation Overview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	What is the HRPP Toolkit?				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	Resource Overview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	RAMS-IRB Changes and Protocol-Based Applications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	Ancillary Review Requirements: HRP-309 - Ancillary Review Matrix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Protocol Development Using HRPP Toolkit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Break &amp; Lunch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Informed Consent 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Office Hours: Research Community Q&amp;A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20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HRPP Transformation Overview</a:t>
            </a:r>
            <a:endParaRPr/>
          </a:p>
        </p:txBody>
      </p:sp>
      <p:sp>
        <p:nvSpPr>
          <p:cNvPr id="487" name="Google Shape;487;p20"/>
          <p:cNvSpPr txBox="1"/>
          <p:nvPr>
            <p:ph idx="1" type="body"/>
          </p:nvPr>
        </p:nvSpPr>
        <p:spPr>
          <a:xfrm>
            <a:off x="929031" y="1912591"/>
            <a:ext cx="7285938" cy="1467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0" lvl="0" marL="5715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3500"/>
              <a:t>Ancillary Review Requirements:   HRP-309 - Ancillary Review Matrix</a:t>
            </a:r>
            <a:endParaRPr/>
          </a:p>
          <a:p>
            <a:pPr indent="0" lvl="0" marL="57150" rtl="0" algn="ctr">
              <a:lnSpc>
                <a:spcPct val="150000"/>
              </a:lnSpc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1"/>
          <p:cNvSpPr txBox="1"/>
          <p:nvPr>
            <p:ph type="title"/>
          </p:nvPr>
        </p:nvSpPr>
        <p:spPr>
          <a:xfrm>
            <a:off x="0" y="0"/>
            <a:ext cx="8993706" cy="105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Ancillary Review Requirements</a:t>
            </a:r>
            <a:endParaRPr/>
          </a:p>
        </p:txBody>
      </p:sp>
      <p:sp>
        <p:nvSpPr>
          <p:cNvPr id="494" name="Google Shape;494;p21"/>
          <p:cNvSpPr txBox="1"/>
          <p:nvPr/>
        </p:nvSpPr>
        <p:spPr>
          <a:xfrm>
            <a:off x="323698" y="977849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HRP-309 – WORKSHEET Ancillary Review Matrix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21"/>
          <p:cNvSpPr txBox="1"/>
          <p:nvPr>
            <p:ph idx="1" type="body"/>
          </p:nvPr>
        </p:nvSpPr>
        <p:spPr>
          <a:xfrm>
            <a:off x="526356" y="1536806"/>
            <a:ext cx="8229600" cy="2758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Ancillary Reviews are reviews by other compliance groups or individuals that are in addition to IRB approval.</a:t>
            </a:r>
            <a:endParaRPr/>
          </a:p>
          <a:p>
            <a:pPr indent="-342900" lvl="0" marL="40005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n-US" sz="1600" u="sng">
                <a:solidFill>
                  <a:schemeClr val="hlink"/>
                </a:solidFill>
                <a:hlinkClick r:id="rId3"/>
              </a:rPr>
              <a:t>HRP-309</a:t>
            </a:r>
            <a:r>
              <a:rPr b="0" i="0" lang="en-US" sz="1600" u="sng" cap="none" strike="noStrike">
                <a:solidFill>
                  <a:schemeClr val="hlink"/>
                </a:solidFill>
                <a:hlinkClick r:id="rId4"/>
              </a:rPr>
              <a:t> Ancillary </a:t>
            </a:r>
            <a:r>
              <a:rPr lang="en-US" sz="1600" u="sng">
                <a:solidFill>
                  <a:schemeClr val="hlink"/>
                </a:solidFill>
                <a:hlinkClick r:id="rId5"/>
              </a:rPr>
              <a:t>R</a:t>
            </a:r>
            <a:r>
              <a:rPr b="0" i="0" lang="en-US" sz="1600" u="sng" cap="none" strike="noStrike">
                <a:solidFill>
                  <a:schemeClr val="hlink"/>
                </a:solidFill>
                <a:hlinkClick r:id="rId6"/>
              </a:rPr>
              <a:t>eview Matrix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identifies other reviews which may be needed and provides contact information for those other offices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22"/>
          <p:cNvSpPr txBox="1"/>
          <p:nvPr>
            <p:ph type="title"/>
          </p:nvPr>
        </p:nvSpPr>
        <p:spPr>
          <a:xfrm>
            <a:off x="722313" y="3305176"/>
            <a:ext cx="8209546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000"/>
              <a:t>PROTOCOL DEVELOPMENT USING THE HRPP TOOLKIT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3"/>
          <p:cNvSpPr txBox="1"/>
          <p:nvPr>
            <p:ph type="title"/>
          </p:nvPr>
        </p:nvSpPr>
        <p:spPr>
          <a:xfrm>
            <a:off x="0" y="0"/>
            <a:ext cx="8993706" cy="819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Protocol Development Using the HRPP Toolkit</a:t>
            </a:r>
            <a:endParaRPr/>
          </a:p>
        </p:txBody>
      </p:sp>
      <p:sp>
        <p:nvSpPr>
          <p:cNvPr id="507" name="Google Shape;507;p23"/>
          <p:cNvSpPr txBox="1"/>
          <p:nvPr>
            <p:ph idx="1" type="body"/>
          </p:nvPr>
        </p:nvSpPr>
        <p:spPr>
          <a:xfrm>
            <a:off x="457200" y="935831"/>
            <a:ext cx="8229600" cy="3457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None/>
            </a:pPr>
            <a:r>
              <a:rPr b="1" lang="en-US" sz="1500">
                <a:solidFill>
                  <a:srgbClr val="FFBA00"/>
                </a:solidFill>
              </a:rPr>
              <a:t>Tools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i="0" lang="en-US" sz="1500" u="sng" strike="noStrike">
                <a:solidFill>
                  <a:schemeClr val="hlink"/>
                </a:solidFill>
                <a:hlinkClick r:id="rId3"/>
              </a:rPr>
              <a:t>HRP-503 - TEMPLATE PROTOCOL</a:t>
            </a:r>
            <a:r>
              <a:rPr b="0" i="0" lang="en-US" sz="1050">
                <a:solidFill>
                  <a:srgbClr val="303030"/>
                </a:solidFill>
                <a:latin typeface="Roboto"/>
                <a:ea typeface="Roboto"/>
                <a:cs typeface="Roboto"/>
                <a:sym typeface="Roboto"/>
              </a:rPr>
              <a:t> 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HRP-100 - HRPP Toolkit Table of Contents</a:t>
            </a:r>
            <a:endParaRPr sz="1500"/>
          </a:p>
          <a:p>
            <a:pPr indent="0" lvl="0" marL="57150" rtl="0" algn="l">
              <a:lnSpc>
                <a:spcPct val="15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 u="sng">
                <a:solidFill>
                  <a:schemeClr val="hlink"/>
                </a:solidFill>
                <a:hlinkClick r:id="rId5"/>
              </a:rPr>
              <a:t>Worksheets and Checklists</a:t>
            </a:r>
            <a:r>
              <a:rPr lang="en-US" sz="1500"/>
              <a:t>, as indicated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24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BREAK &amp; LUNCH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5"/>
          <p:cNvSpPr txBox="1"/>
          <p:nvPr>
            <p:ph type="title"/>
          </p:nvPr>
        </p:nvSpPr>
        <p:spPr>
          <a:xfrm>
            <a:off x="722313" y="3305176"/>
            <a:ext cx="8209546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INFORMED CONSENT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6"/>
          <p:cNvSpPr txBox="1"/>
          <p:nvPr>
            <p:ph type="title"/>
          </p:nvPr>
        </p:nvSpPr>
        <p:spPr>
          <a:xfrm>
            <a:off x="0" y="0"/>
            <a:ext cx="8993706" cy="819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Informed Consent</a:t>
            </a:r>
            <a:endParaRPr/>
          </a:p>
        </p:txBody>
      </p:sp>
      <p:sp>
        <p:nvSpPr>
          <p:cNvPr id="524" name="Google Shape;524;p26"/>
          <p:cNvSpPr txBox="1"/>
          <p:nvPr>
            <p:ph idx="1" type="body"/>
          </p:nvPr>
        </p:nvSpPr>
        <p:spPr>
          <a:xfrm>
            <a:off x="457200" y="1550503"/>
            <a:ext cx="8229600" cy="312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HRP-090 - Informed Consent Process for Research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</a:pPr>
            <a:r>
              <a:rPr lang="en-US" sz="1500" u="sng">
                <a:solidFill>
                  <a:schemeClr val="hlink"/>
                </a:solidFill>
                <a:hlinkClick r:id="rId4"/>
              </a:rPr>
              <a:t>HRP-091 - Written Documentation of Consent</a:t>
            </a:r>
            <a:endParaRPr sz="1500"/>
          </a:p>
          <a:p>
            <a:pPr indent="-342900" lvl="0" marL="3429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HRP-013 - LARs, Children, and Guardians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525" name="Google Shape;525;p26"/>
          <p:cNvSpPr txBox="1"/>
          <p:nvPr/>
        </p:nvSpPr>
        <p:spPr>
          <a:xfrm>
            <a:off x="323698" y="950816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SOPs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26"/>
          <p:cNvSpPr txBox="1"/>
          <p:nvPr/>
        </p:nvSpPr>
        <p:spPr>
          <a:xfrm>
            <a:off x="600324" y="3259117"/>
            <a:ext cx="7724692" cy="742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documents </a:t>
            </a:r>
            <a:r>
              <a:rPr lang="en-US" sz="15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not </a:t>
            </a:r>
            <a:r>
              <a:rPr lang="en-US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completed or submitted by the study team; rather, they are available for your reference to demonstrate the approval criteria utilized by the VCU IRB.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27"/>
          <p:cNvSpPr txBox="1"/>
          <p:nvPr>
            <p:ph type="title"/>
          </p:nvPr>
        </p:nvSpPr>
        <p:spPr>
          <a:xfrm>
            <a:off x="0" y="0"/>
            <a:ext cx="8993706" cy="819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Informed Consent</a:t>
            </a:r>
            <a:endParaRPr/>
          </a:p>
        </p:txBody>
      </p:sp>
      <p:sp>
        <p:nvSpPr>
          <p:cNvPr id="533" name="Google Shape;533;p27"/>
          <p:cNvSpPr txBox="1"/>
          <p:nvPr>
            <p:ph idx="1" type="body"/>
          </p:nvPr>
        </p:nvSpPr>
        <p:spPr>
          <a:xfrm>
            <a:off x="457200" y="1550503"/>
            <a:ext cx="8229600" cy="31239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 u="sng">
                <a:solidFill>
                  <a:schemeClr val="hlink"/>
                </a:solidFill>
                <a:hlinkClick r:id="rId3"/>
              </a:rPr>
              <a:t>HRP-502 - TEMPLATE CONSENT DOCUMENT</a:t>
            </a:r>
            <a:endParaRPr sz="1400"/>
          </a:p>
          <a:p>
            <a:pPr indent="-342900" lvl="0" marL="3429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HRP-506 - TEMPLATE CONSENT DOCUMENT - Emerg or Comp Device Use</a:t>
            </a:r>
            <a:endParaRPr/>
          </a:p>
          <a:p>
            <a:pPr indent="-342900" lvl="0" marL="342900" rtl="0" algn="l">
              <a:lnSpc>
                <a:spcPct val="15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sz="1400"/>
              <a:t>HRP-507 - TEMPLATE CONSENT DOCUMENT - Short Form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  <p:sp>
        <p:nvSpPr>
          <p:cNvPr id="534" name="Google Shape;534;p27"/>
          <p:cNvSpPr txBox="1"/>
          <p:nvPr/>
        </p:nvSpPr>
        <p:spPr>
          <a:xfrm>
            <a:off x="323698" y="950816"/>
            <a:ext cx="8496604" cy="4681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Templates</a:t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71450" marR="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28"/>
          <p:cNvSpPr txBox="1"/>
          <p:nvPr>
            <p:ph type="title"/>
          </p:nvPr>
        </p:nvSpPr>
        <p:spPr>
          <a:xfrm>
            <a:off x="722313" y="3305176"/>
            <a:ext cx="8209546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/>
              <a:t>RESEARCH COMMUNITY Q&amp;A</a:t>
            </a:r>
            <a:endParaRPr sz="3600"/>
          </a:p>
        </p:txBody>
      </p:sp>
      <p:sp>
        <p:nvSpPr>
          <p:cNvPr id="540" name="Google Shape;540;p2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/>
              <a:t>Office Hours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9"/>
          <p:cNvSpPr txBox="1"/>
          <p:nvPr>
            <p:ph type="ctrTitle"/>
          </p:nvPr>
        </p:nvSpPr>
        <p:spPr>
          <a:xfrm>
            <a:off x="685800" y="2020490"/>
            <a:ext cx="7772400" cy="1285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4000"/>
              <a:buFont typeface="Arial"/>
              <a:buNone/>
            </a:pPr>
            <a:r>
              <a:rPr lang="en-US"/>
              <a:t>Thank you for participating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"/>
          <p:cNvSpPr txBox="1"/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/>
              <a:t>INTRODUCTIONS</a:t>
            </a:r>
            <a:endParaRPr/>
          </a:p>
        </p:txBody>
      </p:sp>
      <p:sp>
        <p:nvSpPr>
          <p:cNvPr id="320" name="Google Shape;320;p3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</a:pPr>
            <a:r>
              <a:rPr lang="en-US"/>
              <a:t>HRPP Transformation Team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0"/>
          <p:cNvSpPr txBox="1"/>
          <p:nvPr>
            <p:ph type="title"/>
          </p:nvPr>
        </p:nvSpPr>
        <p:spPr>
          <a:xfrm>
            <a:off x="0" y="0"/>
            <a:ext cx="8993706" cy="8193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4000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Who to Contact with Questions</a:t>
            </a:r>
            <a:endParaRPr/>
          </a:p>
        </p:txBody>
      </p:sp>
      <p:sp>
        <p:nvSpPr>
          <p:cNvPr id="552" name="Google Shape;552;p30"/>
          <p:cNvSpPr txBox="1"/>
          <p:nvPr>
            <p:ph idx="1" type="body"/>
          </p:nvPr>
        </p:nvSpPr>
        <p:spPr>
          <a:xfrm>
            <a:off x="457200" y="738835"/>
            <a:ext cx="8229600" cy="3935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None/>
            </a:pPr>
            <a:r>
              <a:rPr b="1" lang="en-US" sz="1500">
                <a:solidFill>
                  <a:srgbClr val="FFBA00"/>
                </a:solidFill>
              </a:rPr>
              <a:t>HRPP Transformation Team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Sanjur Brooks, DPS, VCU HRPP Director, </a:t>
            </a:r>
            <a:r>
              <a:rPr lang="en-US" sz="1500" u="sng">
                <a:solidFill>
                  <a:schemeClr val="hlink"/>
                </a:solidFill>
                <a:hlinkClick r:id="rId3"/>
              </a:rPr>
              <a:t>brookss15@vcu.edu</a:t>
            </a:r>
            <a:r>
              <a:rPr lang="en-US" sz="1500"/>
              <a:t> | (804) 828-0131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Lea Olverson, MS, VCU HRPP Deputy Director, </a:t>
            </a:r>
            <a:r>
              <a:rPr b="0" i="0" lang="en-US" sz="1500" u="sng">
                <a:solidFill>
                  <a:srgbClr val="964A7B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olversonl@vcu.edu</a:t>
            </a:r>
            <a:r>
              <a:rPr b="0" i="0" lang="en-US" sz="1500">
                <a:solidFill>
                  <a:srgbClr val="303030"/>
                </a:solidFill>
              </a:rPr>
              <a:t> </a:t>
            </a:r>
            <a:r>
              <a:rPr lang="en-US" sz="1500"/>
              <a:t> 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Tom Bechert, MBA, MS, CIP, Huron Consulting Group, Sr. Director, </a:t>
            </a:r>
            <a:r>
              <a:rPr lang="en-US" sz="1500" u="sng">
                <a:solidFill>
                  <a:schemeClr val="hlink"/>
                </a:solidFill>
                <a:hlinkClick r:id="rId5"/>
              </a:rPr>
              <a:t>tbechert@hcg.com</a:t>
            </a:r>
            <a:endParaRPr sz="1500"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Christina Moord, CIP, Huron Consulting Group, Sr. Associate, </a:t>
            </a:r>
            <a:r>
              <a:rPr lang="en-US" sz="1500" u="sng">
                <a:solidFill>
                  <a:schemeClr val="hlink"/>
                </a:solidFill>
                <a:hlinkClick r:id="rId6"/>
              </a:rPr>
              <a:t>cmoord@hcg.com</a:t>
            </a:r>
            <a:endParaRPr sz="1500"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Brandy Stoffel, JD, CIP, Huron Consulting Group, Associate, </a:t>
            </a:r>
            <a:r>
              <a:rPr lang="en-US" sz="1500" u="sng">
                <a:solidFill>
                  <a:schemeClr val="hlink"/>
                </a:solidFill>
                <a:hlinkClick r:id="rId7"/>
              </a:rPr>
              <a:t>bstoffel@hcg.com</a:t>
            </a:r>
            <a:endParaRPr sz="1500"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b="1" sz="1500">
              <a:solidFill>
                <a:srgbClr val="FFBA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Introductions</a:t>
            </a:r>
            <a:endParaRPr/>
          </a:p>
        </p:txBody>
      </p:sp>
      <p:sp>
        <p:nvSpPr>
          <p:cNvPr id="327" name="Google Shape;327;p4"/>
          <p:cNvSpPr txBox="1"/>
          <p:nvPr>
            <p:ph idx="1" type="body"/>
          </p:nvPr>
        </p:nvSpPr>
        <p:spPr>
          <a:xfrm>
            <a:off x="457200" y="863194"/>
            <a:ext cx="8229600" cy="3694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571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None/>
            </a:pPr>
            <a:r>
              <a:rPr b="1" lang="en-US" sz="1500">
                <a:solidFill>
                  <a:srgbClr val="FFBA00"/>
                </a:solidFill>
              </a:rPr>
              <a:t>HRPP Transformation Team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Sanjur Brooks, DPS, VCU HRPP Director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Lea Olverson, MS, VCU HRPP Deputy Director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Tom Bechert, MBA, MS, CIP, Huron Consulting Group, Sr. Director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Christina Moord, CIP, Huron Consulting Group, Sr. Associate</a:t>
            </a:r>
            <a:endParaRPr/>
          </a:p>
          <a:p>
            <a:pPr indent="0" lvl="0" marL="571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1500"/>
              <a:t>Brandy Stoffel, JD, CIP, Huron Consulting Group, Associate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"/>
          <p:cNvSpPr txBox="1"/>
          <p:nvPr>
            <p:ph type="title"/>
          </p:nvPr>
        </p:nvSpPr>
        <p:spPr>
          <a:xfrm>
            <a:off x="722312" y="3305176"/>
            <a:ext cx="8158341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/>
              <a:t>HRPP TRANSFORMATION OVERVIEW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HRPP Transformation Overview</a:t>
            </a:r>
            <a:endParaRPr/>
          </a:p>
        </p:txBody>
      </p:sp>
      <p:sp>
        <p:nvSpPr>
          <p:cNvPr id="339" name="Google Shape;339;p6"/>
          <p:cNvSpPr txBox="1"/>
          <p:nvPr/>
        </p:nvSpPr>
        <p:spPr>
          <a:xfrm>
            <a:off x="444730" y="664361"/>
            <a:ext cx="7406641" cy="1524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Goals</a:t>
            </a:r>
            <a:endParaRPr/>
          </a:p>
          <a:p>
            <a:pPr indent="0" lvl="0" marL="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VCU Human Research Protection Program (HRPP) to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improve overall compliance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with regulations and industry best practices,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enhance efficiency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effectiveness for the research community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education of various stakeholders to </a:t>
            </a:r>
            <a:r>
              <a:rPr b="1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 the protection of human subjects</a:t>
            </a: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research at VCU.</a:t>
            </a:r>
            <a:endParaRPr/>
          </a:p>
        </p:txBody>
      </p:sp>
      <p:grpSp>
        <p:nvGrpSpPr>
          <p:cNvPr id="340" name="Google Shape;340;p6"/>
          <p:cNvGrpSpPr/>
          <p:nvPr/>
        </p:nvGrpSpPr>
        <p:grpSpPr>
          <a:xfrm>
            <a:off x="4611237" y="2314424"/>
            <a:ext cx="2010832" cy="1812032"/>
            <a:chOff x="6171719" y="2660830"/>
            <a:chExt cx="2681109" cy="2416042"/>
          </a:xfrm>
        </p:grpSpPr>
        <p:sp>
          <p:nvSpPr>
            <p:cNvPr id="341" name="Google Shape;341;p6"/>
            <p:cNvSpPr/>
            <p:nvPr/>
          </p:nvSpPr>
          <p:spPr>
            <a:xfrm>
              <a:off x="6171719" y="2669477"/>
              <a:ext cx="2681108" cy="240739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91425" lIns="182875" spcFirstLastPara="1" rIns="182875" wrap="square" tIns="548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Training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Teach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the IRB personnel and members efficient and effective practices.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Onboard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new personnel to support IRB leadership while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ensuring high standards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  <p:grpSp>
          <p:nvGrpSpPr>
            <p:cNvPr id="342" name="Google Shape;342;p6"/>
            <p:cNvGrpSpPr/>
            <p:nvPr/>
          </p:nvGrpSpPr>
          <p:grpSpPr>
            <a:xfrm>
              <a:off x="6171719" y="2660830"/>
              <a:ext cx="2681109" cy="2416040"/>
              <a:chOff x="4603046" y="2244400"/>
              <a:chExt cx="2010832" cy="2416040"/>
            </a:xfrm>
          </p:grpSpPr>
          <p:cxnSp>
            <p:nvCxnSpPr>
              <p:cNvPr id="343" name="Google Shape;343;p6"/>
              <p:cNvCxnSpPr/>
              <p:nvPr/>
            </p:nvCxnSpPr>
            <p:spPr>
              <a:xfrm>
                <a:off x="4603046" y="2244400"/>
                <a:ext cx="2010832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BA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cxnSp>
            <p:nvCxnSpPr>
              <p:cNvPr id="344" name="Google Shape;344;p6"/>
              <p:cNvCxnSpPr/>
              <p:nvPr/>
            </p:nvCxnSpPr>
            <p:spPr>
              <a:xfrm>
                <a:off x="4603046" y="4660440"/>
                <a:ext cx="2010832" cy="0"/>
              </a:xfrm>
              <a:prstGeom prst="straightConnector1">
                <a:avLst/>
              </a:prstGeom>
              <a:noFill/>
              <a:ln cap="flat" cmpd="sng" w="25400">
                <a:solidFill>
                  <a:srgbClr val="FFBA00"/>
                </a:solidFill>
                <a:prstDash val="solid"/>
                <a:round/>
                <a:headEnd len="sm" w="sm" type="none"/>
                <a:tailEnd len="sm" w="sm" type="none"/>
              </a:ln>
            </p:spPr>
          </p:cxnSp>
          <p:pic>
            <p:nvPicPr>
              <p:cNvPr id="345" name="Google Shape;345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4794631" y="2537756"/>
                <a:ext cx="471786" cy="4717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346" name="Google Shape;346;p6"/>
          <p:cNvGrpSpPr/>
          <p:nvPr/>
        </p:nvGrpSpPr>
        <p:grpSpPr>
          <a:xfrm>
            <a:off x="461078" y="2306622"/>
            <a:ext cx="2010832" cy="1819836"/>
            <a:chOff x="457200" y="1666754"/>
            <a:chExt cx="2010832" cy="1819836"/>
          </a:xfrm>
        </p:grpSpPr>
        <p:sp>
          <p:nvSpPr>
            <p:cNvPr id="347" name="Google Shape;347;p6"/>
            <p:cNvSpPr/>
            <p:nvPr/>
          </p:nvSpPr>
          <p:spPr>
            <a:xfrm>
              <a:off x="457201" y="1666754"/>
              <a:ext cx="2010831" cy="1819836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91425" lIns="182875" spcFirstLastPara="1" rIns="182875" wrap="square" tIns="548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Compliance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Align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the VCU HRPP to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support 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and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enhance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compliance through implementation of the Huron HRPP Toolkit.</a:t>
              </a:r>
              <a:endParaRPr/>
            </a:p>
          </p:txBody>
        </p:sp>
        <p:cxnSp>
          <p:nvCxnSpPr>
            <p:cNvPr id="348" name="Google Shape;348;p6"/>
            <p:cNvCxnSpPr/>
            <p:nvPr/>
          </p:nvCxnSpPr>
          <p:spPr>
            <a:xfrm>
              <a:off x="457200" y="1682425"/>
              <a:ext cx="2010832" cy="0"/>
            </a:xfrm>
            <a:prstGeom prst="straightConnector1">
              <a:avLst/>
            </a:prstGeom>
            <a:noFill/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49" name="Google Shape;349;p6"/>
            <p:cNvCxnSpPr/>
            <p:nvPr/>
          </p:nvCxnSpPr>
          <p:spPr>
            <a:xfrm>
              <a:off x="457200" y="3486590"/>
              <a:ext cx="2010832" cy="0"/>
            </a:xfrm>
            <a:prstGeom prst="straightConnector1">
              <a:avLst/>
            </a:prstGeom>
            <a:noFill/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350" name="Google Shape;350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59238" y="1814828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1" name="Google Shape;351;p6"/>
          <p:cNvGrpSpPr/>
          <p:nvPr/>
        </p:nvGrpSpPr>
        <p:grpSpPr>
          <a:xfrm>
            <a:off x="2534001" y="2306621"/>
            <a:ext cx="2010832" cy="1819838"/>
            <a:chOff x="2530123" y="1666753"/>
            <a:chExt cx="2010832" cy="1819838"/>
          </a:xfrm>
        </p:grpSpPr>
        <p:sp>
          <p:nvSpPr>
            <p:cNvPr id="352" name="Google Shape;352;p6"/>
            <p:cNvSpPr/>
            <p:nvPr/>
          </p:nvSpPr>
          <p:spPr>
            <a:xfrm>
              <a:off x="2530124" y="1666753"/>
              <a:ext cx="2010831" cy="181983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91425" lIns="182875" spcFirstLastPara="1" rIns="182875" wrap="square" tIns="5486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Efficiency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Implement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business processes 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that create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efficient review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of research to </a:t>
              </a:r>
              <a:r>
                <a:rPr b="1"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support the innovative research</a:t>
              </a:r>
              <a:r>
                <a:rPr lang="en-US" sz="1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work conducted at VCU.</a:t>
              </a:r>
              <a:endParaRPr/>
            </a:p>
          </p:txBody>
        </p:sp>
        <p:cxnSp>
          <p:nvCxnSpPr>
            <p:cNvPr id="353" name="Google Shape;353;p6"/>
            <p:cNvCxnSpPr/>
            <p:nvPr/>
          </p:nvCxnSpPr>
          <p:spPr>
            <a:xfrm>
              <a:off x="2530123" y="1682425"/>
              <a:ext cx="2010832" cy="0"/>
            </a:xfrm>
            <a:prstGeom prst="straightConnector1">
              <a:avLst/>
            </a:prstGeom>
            <a:noFill/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354" name="Google Shape;354;p6"/>
            <p:cNvCxnSpPr/>
            <p:nvPr/>
          </p:nvCxnSpPr>
          <p:spPr>
            <a:xfrm>
              <a:off x="2530123" y="3486590"/>
              <a:ext cx="2010832" cy="0"/>
            </a:xfrm>
            <a:prstGeom prst="straightConnector1">
              <a:avLst/>
            </a:prstGeom>
            <a:noFill/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pic>
          <p:nvPicPr>
            <p:cNvPr id="355" name="Google Shape;355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704145" y="1812380"/>
              <a:ext cx="457200" cy="4286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6" name="Google Shape;356;p6"/>
          <p:cNvSpPr/>
          <p:nvPr/>
        </p:nvSpPr>
        <p:spPr>
          <a:xfrm>
            <a:off x="6679847" y="2306621"/>
            <a:ext cx="2010831" cy="1819834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91425" lIns="182875" spcFirstLastPara="1" rIns="182875" wrap="square" tIns="548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Effectiveness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 ongoing </a:t>
            </a: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support, modeling, and mentorship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these stakeholders to </a:t>
            </a: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secure these learnings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b="1"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sustainability</a:t>
            </a:r>
            <a:r>
              <a:rPr lang="en-US"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long after the project ends.</a:t>
            </a:r>
            <a:endParaRPr/>
          </a:p>
        </p:txBody>
      </p:sp>
      <p:cxnSp>
        <p:nvCxnSpPr>
          <p:cNvPr id="357" name="Google Shape;357;p6"/>
          <p:cNvCxnSpPr/>
          <p:nvPr/>
        </p:nvCxnSpPr>
        <p:spPr>
          <a:xfrm>
            <a:off x="6679847" y="4126454"/>
            <a:ext cx="2010832" cy="0"/>
          </a:xfrm>
          <a:prstGeom prst="straightConnector1">
            <a:avLst/>
          </a:prstGeom>
          <a:noFill/>
          <a:ln cap="flat" cmpd="sng" w="254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358" name="Google Shape;358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92390" y="2458606"/>
            <a:ext cx="498342" cy="416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9" name="Google Shape;359;p6"/>
          <p:cNvCxnSpPr/>
          <p:nvPr/>
        </p:nvCxnSpPr>
        <p:spPr>
          <a:xfrm>
            <a:off x="6679847" y="2317766"/>
            <a:ext cx="2010832" cy="0"/>
          </a:xfrm>
          <a:prstGeom prst="straightConnector1">
            <a:avLst/>
          </a:prstGeom>
          <a:noFill/>
          <a:ln cap="flat" cmpd="sng" w="25400">
            <a:solidFill>
              <a:srgbClr val="FFBA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7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HRPP Transformation Overview</a:t>
            </a:r>
            <a:endParaRPr/>
          </a:p>
        </p:txBody>
      </p:sp>
      <p:sp>
        <p:nvSpPr>
          <p:cNvPr id="366" name="Google Shape;366;p7"/>
          <p:cNvSpPr txBox="1"/>
          <p:nvPr/>
        </p:nvSpPr>
        <p:spPr>
          <a:xfrm>
            <a:off x="444730" y="629802"/>
            <a:ext cx="4127270" cy="27717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lang="en-US" sz="1500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IRB Transformation</a:t>
            </a:r>
            <a:endParaRPr/>
          </a:p>
          <a:p>
            <a:pPr indent="0" lvl="1" marL="1828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1:  HRPP Toolkit Onboarding, Training and Mentorship (February – June)</a:t>
            </a:r>
            <a:endParaRPr/>
          </a:p>
          <a:p>
            <a:pPr indent="0" lvl="1" marL="182875" marR="0" rtl="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828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2:  Full Toolkit Go-Live, Reviewer Mentorship and Support (July – October)</a:t>
            </a:r>
            <a:endParaRPr/>
          </a:p>
          <a:p>
            <a:pPr indent="0" lvl="1" marL="182875" marR="0" rtl="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Font typeface="Arial"/>
              <a:buNone/>
            </a:pPr>
            <a:r>
              <a:t/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1828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Phase 3:  Post-IRB System Implementation Go-Live HRPP Toolkit Support (November – February)</a:t>
            </a:r>
            <a:endParaRPr/>
          </a:p>
          <a:p>
            <a:pPr indent="0" lvl="1" marL="18287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spcBef>
                <a:spcPts val="300"/>
              </a:spcBef>
              <a:spcAft>
                <a:spcPts val="0"/>
              </a:spcAft>
              <a:buClr>
                <a:srgbClr val="FFBA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FFBA00"/>
                </a:solidFill>
                <a:latin typeface="Arial"/>
                <a:ea typeface="Arial"/>
                <a:cs typeface="Arial"/>
                <a:sym typeface="Arial"/>
              </a:rPr>
              <a:t>Anticipated Deliverables for Phases 1-3:</a:t>
            </a:r>
            <a:endParaRPr/>
          </a:p>
        </p:txBody>
      </p:sp>
      <p:sp>
        <p:nvSpPr>
          <p:cNvPr id="367" name="Google Shape;367;p7"/>
          <p:cNvSpPr txBox="1"/>
          <p:nvPr/>
        </p:nvSpPr>
        <p:spPr>
          <a:xfrm>
            <a:off x="256032" y="3401567"/>
            <a:ext cx="4315968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plan</a:t>
            </a:r>
            <a:endParaRPr/>
          </a:p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Project charter</a:t>
            </a:r>
            <a:endParaRPr/>
          </a:p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VCU customized HRPP Toolkit</a:t>
            </a:r>
            <a:endParaRPr/>
          </a:p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HRPP Toolkit training materials for IRB staff and IRB members</a:t>
            </a:r>
            <a:endParaRPr/>
          </a:p>
        </p:txBody>
      </p:sp>
      <p:sp>
        <p:nvSpPr>
          <p:cNvPr id="368" name="Google Shape;368;p7"/>
          <p:cNvSpPr txBox="1"/>
          <p:nvPr/>
        </p:nvSpPr>
        <p:spPr>
          <a:xfrm>
            <a:off x="4572000" y="3401567"/>
            <a:ext cx="4315968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Communications to support project and change management</a:t>
            </a:r>
            <a:endParaRPr/>
          </a:p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 IRB staffing model</a:t>
            </a:r>
            <a:endParaRPr/>
          </a:p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Proposed IRB committee flex model</a:t>
            </a:r>
            <a:endParaRPr/>
          </a:p>
          <a:p>
            <a:pPr indent="-285743" lvl="1" marL="468618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 to support project committee/group meetings</a:t>
            </a:r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5452881" y="730719"/>
            <a:ext cx="2554205" cy="2554205"/>
            <a:chOff x="684220" y="0"/>
            <a:chExt cx="2554205" cy="2554205"/>
          </a:xfrm>
        </p:grpSpPr>
        <p:sp>
          <p:nvSpPr>
            <p:cNvPr id="370" name="Google Shape;370;p7"/>
            <p:cNvSpPr/>
            <p:nvPr/>
          </p:nvSpPr>
          <p:spPr>
            <a:xfrm>
              <a:off x="684220" y="0"/>
              <a:ext cx="2554205" cy="2554205"/>
            </a:xfrm>
            <a:prstGeom prst="ellipse">
              <a:avLst/>
            </a:prstGeom>
            <a:solidFill>
              <a:srgbClr val="BFBFBF"/>
            </a:solidFill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 txBox="1"/>
            <p:nvPr/>
          </p:nvSpPr>
          <p:spPr>
            <a:xfrm>
              <a:off x="1514976" y="127710"/>
              <a:ext cx="892694" cy="383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PI’s and Study Teams</a:t>
              </a:r>
              <a:endParaRPr/>
            </a:p>
          </p:txBody>
        </p:sp>
      </p:grpSp>
      <p:grpSp>
        <p:nvGrpSpPr>
          <p:cNvPr id="372" name="Google Shape;372;p7"/>
          <p:cNvGrpSpPr/>
          <p:nvPr/>
        </p:nvGrpSpPr>
        <p:grpSpPr>
          <a:xfrm>
            <a:off x="5786787" y="1369269"/>
            <a:ext cx="1915654" cy="1915654"/>
            <a:chOff x="1003547" y="638551"/>
            <a:chExt cx="1915654" cy="1915654"/>
          </a:xfrm>
        </p:grpSpPr>
        <p:sp>
          <p:nvSpPr>
            <p:cNvPr id="373" name="Google Shape;373;p7"/>
            <p:cNvSpPr/>
            <p:nvPr/>
          </p:nvSpPr>
          <p:spPr>
            <a:xfrm>
              <a:off x="1003547" y="638551"/>
              <a:ext cx="1915654" cy="1915654"/>
            </a:xfrm>
            <a:prstGeom prst="ellipse">
              <a:avLst/>
            </a:prstGeom>
            <a:solidFill>
              <a:srgbClr val="A5A5A5"/>
            </a:solidFill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 txBox="1"/>
            <p:nvPr/>
          </p:nvSpPr>
          <p:spPr>
            <a:xfrm>
              <a:off x="1515027" y="758279"/>
              <a:ext cx="892694" cy="359185"/>
            </a:xfrm>
            <a:prstGeom prst="rect">
              <a:avLst/>
            </a:prstGeom>
            <a:solidFill>
              <a:srgbClr val="A5A5A5"/>
            </a:solidFill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IRB Members</a:t>
              </a:r>
              <a:endParaRPr/>
            </a:p>
          </p:txBody>
        </p:sp>
      </p:grpSp>
      <p:grpSp>
        <p:nvGrpSpPr>
          <p:cNvPr id="375" name="Google Shape;375;p7"/>
          <p:cNvGrpSpPr/>
          <p:nvPr/>
        </p:nvGrpSpPr>
        <p:grpSpPr>
          <a:xfrm>
            <a:off x="6106063" y="2015684"/>
            <a:ext cx="1277102" cy="1277102"/>
            <a:chOff x="1322772" y="1277102"/>
            <a:chExt cx="1277102" cy="1277102"/>
          </a:xfrm>
        </p:grpSpPr>
        <p:sp>
          <p:nvSpPr>
            <p:cNvPr id="376" name="Google Shape;376;p7"/>
            <p:cNvSpPr/>
            <p:nvPr/>
          </p:nvSpPr>
          <p:spPr>
            <a:xfrm>
              <a:off x="1322772" y="1277102"/>
              <a:ext cx="1277102" cy="1277102"/>
            </a:xfrm>
            <a:prstGeom prst="ellipse">
              <a:avLst/>
            </a:prstGeom>
            <a:solidFill>
              <a:srgbClr val="7F7F7F"/>
            </a:solidFill>
            <a:ln cap="flat" cmpd="sng" w="25400">
              <a:solidFill>
                <a:srgbClr val="FFBA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 txBox="1"/>
            <p:nvPr/>
          </p:nvSpPr>
          <p:spPr>
            <a:xfrm>
              <a:off x="1509799" y="1596378"/>
              <a:ext cx="903048" cy="638551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85325" lIns="85325" spcFirstLastPara="1" rIns="85325" wrap="square" tIns="85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Calibri"/>
                <a:buNone/>
              </a:pPr>
              <a:r>
                <a:rPr b="1" lang="en-US" sz="1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IRB Staff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HRPP Transformation Overview</a:t>
            </a:r>
            <a:endParaRPr/>
          </a:p>
        </p:txBody>
      </p:sp>
      <p:sp>
        <p:nvSpPr>
          <p:cNvPr id="384" name="Google Shape;384;p8"/>
          <p:cNvSpPr txBox="1"/>
          <p:nvPr>
            <p:ph idx="1" type="body"/>
          </p:nvPr>
        </p:nvSpPr>
        <p:spPr>
          <a:xfrm>
            <a:off x="1677924" y="2068829"/>
            <a:ext cx="5788152" cy="10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5143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sz="3200"/>
              <a:t>What is the HRPP Toolkit?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"/>
          <p:cNvSpPr txBox="1"/>
          <p:nvPr>
            <p:ph type="title"/>
          </p:nvPr>
        </p:nvSpPr>
        <p:spPr>
          <a:xfrm>
            <a:off x="33251" y="-12653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40005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/>
              <a:t>What is the HRPP Toolkit?</a:t>
            </a:r>
            <a:endParaRPr/>
          </a:p>
        </p:txBody>
      </p:sp>
      <p:sp>
        <p:nvSpPr>
          <p:cNvPr id="391" name="Google Shape;391;p9"/>
          <p:cNvSpPr txBox="1"/>
          <p:nvPr>
            <p:ph idx="1" type="body"/>
          </p:nvPr>
        </p:nvSpPr>
        <p:spPr>
          <a:xfrm>
            <a:off x="457200" y="1060704"/>
            <a:ext cx="8229600" cy="33942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548B"/>
              </a:buClr>
              <a:buSzPts val="1500"/>
              <a:buNone/>
            </a:pPr>
            <a:r>
              <a:rPr b="1" lang="en-US" sz="1500"/>
              <a:t>The </a:t>
            </a:r>
            <a:r>
              <a:rPr b="1" lang="en-US" sz="1500">
                <a:solidFill>
                  <a:srgbClr val="FFBA00"/>
                </a:solidFill>
              </a:rPr>
              <a:t>HRPP Toolkit </a:t>
            </a:r>
            <a:r>
              <a:rPr b="1" lang="en-US" sz="1500"/>
              <a:t>is a comprehensive set of workflows, standard operating procedures, checklists, worksheets and templates: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Implemented by many human research protection programs of all sizes.</a:t>
            </a:r>
            <a:endParaRPr/>
          </a:p>
          <a:p>
            <a:pPr indent="-24765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b="1" lang="en-US" sz="1500"/>
              <a:t>The </a:t>
            </a:r>
            <a:r>
              <a:rPr b="1" lang="en-US" sz="1500">
                <a:solidFill>
                  <a:srgbClr val="FFBA00"/>
                </a:solidFill>
              </a:rPr>
              <a:t>HRPP Toolkit </a:t>
            </a:r>
            <a:r>
              <a:rPr b="1" lang="en-US" sz="1500"/>
              <a:t>was designed with the following concepts in mind: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Maximum regulatory flexibility consistent with compliant procedures;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Easy to follow, non-redundant procedures;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Focus on business process and IRB workflow; 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Use of documents to support consistent IRB applications and reviews; and </a:t>
            </a:r>
            <a:endParaRPr/>
          </a:p>
          <a:p>
            <a:pPr indent="-342900" lvl="0" marL="34290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</a:pPr>
            <a:r>
              <a:rPr lang="en-US" sz="1500"/>
              <a:t>Support application of ethical principles.</a:t>
            </a:r>
            <a:endParaRPr/>
          </a:p>
          <a:p>
            <a:pPr indent="0" lvl="0" marL="171450" rtl="0" algn="l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t/>
            </a:r>
            <a:endParaRPr sz="1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ection-master">
  <a:themeElements>
    <a:clrScheme name="Custom 3">
      <a:dk1>
        <a:srgbClr val="000000"/>
      </a:dk1>
      <a:lt1>
        <a:srgbClr val="FFFFFF"/>
      </a:lt1>
      <a:dk2>
        <a:srgbClr val="FFA800"/>
      </a:dk2>
      <a:lt2>
        <a:srgbClr val="C0C1BF"/>
      </a:lt2>
      <a:accent1>
        <a:srgbClr val="E57200"/>
      </a:accent1>
      <a:accent2>
        <a:srgbClr val="FFCE00"/>
      </a:accent2>
      <a:accent3>
        <a:srgbClr val="00B3BE"/>
      </a:accent3>
      <a:accent4>
        <a:srgbClr val="856822"/>
      </a:accent4>
      <a:accent5>
        <a:srgbClr val="275E37"/>
      </a:accent5>
      <a:accent6>
        <a:srgbClr val="B2E0D6"/>
      </a:accent6>
      <a:hlink>
        <a:srgbClr val="E5CBB1"/>
      </a:hlink>
      <a:folHlink>
        <a:srgbClr val="CCDBA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2_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2017-05-25T18:52:55Z</dcterms:created>
  <dc:creator>Brand Identity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0x010100C6AFC80723FFB74691645FEB38E21F6C</vt:lpwstr>
  </property>
  <property fmtid="{D5CDD505-2E9C-101B-9397-08002B2CF9AE}" pid="3" name="MediaServiceImageTags">
    <vt:lpwstr/>
  </property>
</Properties>
</file>