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1" r:id="rId3"/>
    <p:sldId id="257" r:id="rId4"/>
    <p:sldId id="258" r:id="rId5"/>
    <p:sldId id="259" r:id="rId6"/>
    <p:sldId id="268" r:id="rId7"/>
    <p:sldId id="262" r:id="rId8"/>
    <p:sldId id="265" r:id="rId9"/>
    <p:sldId id="269" r:id="rId10"/>
    <p:sldId id="271" r:id="rId11"/>
    <p:sldId id="272" r:id="rId12"/>
    <p:sldId id="270" r:id="rId13"/>
    <p:sldId id="264" r:id="rId14"/>
    <p:sldId id="263" r:id="rId15"/>
    <p:sldId id="267" r:id="rId16"/>
    <p:sldId id="266" r:id="rId17"/>
    <p:sldId id="2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00" autoAdjust="0"/>
    <p:restoredTop sz="94660"/>
  </p:normalViewPr>
  <p:slideViewPr>
    <p:cSldViewPr snapToGrid="0">
      <p:cViewPr varScale="1">
        <p:scale>
          <a:sx n="83" d="100"/>
          <a:sy n="83" d="100"/>
        </p:scale>
        <p:origin x="0" y="858"/>
      </p:cViewPr>
      <p:guideLst/>
    </p:cSldViewPr>
  </p:slideViewPr>
  <p:notesTextViewPr>
    <p:cViewPr>
      <p:scale>
        <a:sx n="1" d="1"/>
        <a:sy n="1" d="1"/>
      </p:scale>
      <p:origin x="0" y="0"/>
    </p:cViewPr>
  </p:notesTextViewPr>
  <p:sorterViewPr>
    <p:cViewPr varScale="1">
      <p:scale>
        <a:sx n="100" d="100"/>
        <a:sy n="100" d="100"/>
      </p:scale>
      <p:origin x="0" y="-348"/>
    </p:cViewPr>
  </p:sorterViewPr>
  <p:notesViewPr>
    <p:cSldViewPr snapToGrid="0">
      <p:cViewPr varScale="1">
        <p:scale>
          <a:sx n="91" d="100"/>
          <a:sy n="91" d="100"/>
        </p:scale>
        <p:origin x="216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CE4E8-7897-4B19-955F-939ADF075B58}"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A6801-6021-481E-BE53-D4C8D5FCF3E9}" type="slidenum">
              <a:rPr lang="en-US" smtClean="0"/>
              <a:t>‹#›</a:t>
            </a:fld>
            <a:endParaRPr lang="en-US"/>
          </a:p>
        </p:txBody>
      </p:sp>
    </p:spTree>
    <p:extLst>
      <p:ext uri="{BB962C8B-B14F-4D97-AF65-F5344CB8AC3E}">
        <p14:creationId xmlns:p14="http://schemas.microsoft.com/office/powerpoint/2010/main" val="1172007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9A6801-6021-481E-BE53-D4C8D5FCF3E9}" type="slidenum">
              <a:rPr lang="en-US" smtClean="0"/>
              <a:t>3</a:t>
            </a:fld>
            <a:endParaRPr lang="en-US"/>
          </a:p>
        </p:txBody>
      </p:sp>
    </p:spTree>
    <p:extLst>
      <p:ext uri="{BB962C8B-B14F-4D97-AF65-F5344CB8AC3E}">
        <p14:creationId xmlns:p14="http://schemas.microsoft.com/office/powerpoint/2010/main" val="2484553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1228" y="4400550"/>
            <a:ext cx="6390289" cy="4491202"/>
          </a:xfrm>
        </p:spPr>
        <p:txBody>
          <a:bodyPr/>
          <a:lstStyle/>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19A6801-6021-481E-BE53-D4C8D5FCF3E9}" type="slidenum">
              <a:rPr lang="en-US" smtClean="0"/>
              <a:t>12</a:t>
            </a:fld>
            <a:endParaRPr lang="en-US"/>
          </a:p>
        </p:txBody>
      </p:sp>
    </p:spTree>
    <p:extLst>
      <p:ext uri="{BB962C8B-B14F-4D97-AF65-F5344CB8AC3E}">
        <p14:creationId xmlns:p14="http://schemas.microsoft.com/office/powerpoint/2010/main" val="51711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820103" cy="3600450"/>
          </a:xfrm>
        </p:spPr>
        <p:txBody>
          <a:bodyPr/>
          <a:lstStyle/>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19A6801-6021-481E-BE53-D4C8D5FCF3E9}" type="slidenum">
              <a:rPr lang="en-US" smtClean="0"/>
              <a:t>13</a:t>
            </a:fld>
            <a:endParaRPr lang="en-US"/>
          </a:p>
        </p:txBody>
      </p:sp>
    </p:spTree>
    <p:extLst>
      <p:ext uri="{BB962C8B-B14F-4D97-AF65-F5344CB8AC3E}">
        <p14:creationId xmlns:p14="http://schemas.microsoft.com/office/powerpoint/2010/main" val="2784214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26978"/>
            <a:ext cx="5904186" cy="3600450"/>
          </a:xfrm>
        </p:spPr>
        <p:txBody>
          <a:bodyPr/>
          <a:lstStyle/>
          <a:p>
            <a:endParaRPr lang="en-US" sz="2400" dirty="0"/>
          </a:p>
        </p:txBody>
      </p:sp>
      <p:sp>
        <p:nvSpPr>
          <p:cNvPr id="4" name="Slide Number Placeholder 3"/>
          <p:cNvSpPr>
            <a:spLocks noGrp="1"/>
          </p:cNvSpPr>
          <p:nvPr>
            <p:ph type="sldNum" sz="quarter" idx="5"/>
          </p:nvPr>
        </p:nvSpPr>
        <p:spPr/>
        <p:txBody>
          <a:bodyPr/>
          <a:lstStyle/>
          <a:p>
            <a:fld id="{219A6801-6021-481E-BE53-D4C8D5FCF3E9}" type="slidenum">
              <a:rPr lang="en-US" smtClean="0"/>
              <a:t>14</a:t>
            </a:fld>
            <a:endParaRPr lang="en-US"/>
          </a:p>
        </p:txBody>
      </p:sp>
    </p:spTree>
    <p:extLst>
      <p:ext uri="{BB962C8B-B14F-4D97-AF65-F5344CB8AC3E}">
        <p14:creationId xmlns:p14="http://schemas.microsoft.com/office/powerpoint/2010/main" val="3543302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872655" cy="3600450"/>
          </a:xfrm>
        </p:spPr>
        <p:txBody>
          <a:bodyPr/>
          <a:lstStyle/>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19A6801-6021-481E-BE53-D4C8D5FCF3E9}" type="slidenum">
              <a:rPr lang="en-US" smtClean="0"/>
              <a:t>15</a:t>
            </a:fld>
            <a:endParaRPr lang="en-US"/>
          </a:p>
        </p:txBody>
      </p:sp>
    </p:spTree>
    <p:extLst>
      <p:ext uri="{BB962C8B-B14F-4D97-AF65-F5344CB8AC3E}">
        <p14:creationId xmlns:p14="http://schemas.microsoft.com/office/powerpoint/2010/main" val="75580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788572" cy="4284663"/>
          </a:xfrm>
        </p:spPr>
        <p:txBody>
          <a:bodyPr/>
          <a:lstStyle/>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19A6801-6021-481E-BE53-D4C8D5FCF3E9}" type="slidenum">
              <a:rPr lang="en-US" smtClean="0"/>
              <a:t>16</a:t>
            </a:fld>
            <a:endParaRPr lang="en-US"/>
          </a:p>
        </p:txBody>
      </p:sp>
    </p:spTree>
    <p:extLst>
      <p:ext uri="{BB962C8B-B14F-4D97-AF65-F5344CB8AC3E}">
        <p14:creationId xmlns:p14="http://schemas.microsoft.com/office/powerpoint/2010/main" val="4169433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9A6801-6021-481E-BE53-D4C8D5FCF3E9}" type="slidenum">
              <a:rPr lang="en-US" smtClean="0"/>
              <a:t>17</a:t>
            </a:fld>
            <a:endParaRPr lang="en-US"/>
          </a:p>
        </p:txBody>
      </p:sp>
    </p:spTree>
    <p:extLst>
      <p:ext uri="{BB962C8B-B14F-4D97-AF65-F5344CB8AC3E}">
        <p14:creationId xmlns:p14="http://schemas.microsoft.com/office/powerpoint/2010/main" val="258711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descr="The system has 3 components that are on tables formed into a U around the student.  The worksurface, where the code blocks are assembled, is directly in front of the student.  The organizational system for the code blocks is to the right of the student.  The tangible output stage with a mobile robot acting as a sprite is to the left of the student.&#10;"/>
          <p:cNvSpPr>
            <a:spLocks noGrp="1"/>
          </p:cNvSpPr>
          <p:nvPr>
            <p:ph type="body" idx="1"/>
          </p:nvPr>
        </p:nvSpPr>
        <p:spPr>
          <a:xfrm>
            <a:off x="470338" y="4656931"/>
            <a:ext cx="5917324" cy="3600450"/>
          </a:xfrm>
        </p:spPr>
        <p:txBody>
          <a:bodyPr/>
          <a:lstStyle/>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19A6801-6021-481E-BE53-D4C8D5FCF3E9}" type="slidenum">
              <a:rPr lang="en-US" smtClean="0"/>
              <a:t>4</a:t>
            </a:fld>
            <a:endParaRPr lang="en-US"/>
          </a:p>
        </p:txBody>
      </p:sp>
    </p:spTree>
    <p:extLst>
      <p:ext uri="{BB962C8B-B14F-4D97-AF65-F5344CB8AC3E}">
        <p14:creationId xmlns:p14="http://schemas.microsoft.com/office/powerpoint/2010/main" val="4215145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descr="The worksurface has several haptic feedback features for navigating the surface.  The ones around the edge of the workspace are also visible.  The ones in the middle of the workspace are not visible.  This is because all blocks are tagged on their backside with a marker.  The markers of the blocks are scanned by a camera underneath the worksurface that converts the created tangible program into a Scratch program.&#10;"/>
          <p:cNvSpPr>
            <a:spLocks noGrp="1"/>
          </p:cNvSpPr>
          <p:nvPr>
            <p:ph type="body" idx="1"/>
          </p:nvPr>
        </p:nvSpPr>
        <p:spPr/>
        <p:txBody>
          <a:bodyPr/>
          <a:lstStyle/>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19A6801-6021-481E-BE53-D4C8D5FCF3E9}" type="slidenum">
              <a:rPr lang="en-US" smtClean="0"/>
              <a:t>5</a:t>
            </a:fld>
            <a:endParaRPr lang="en-US"/>
          </a:p>
        </p:txBody>
      </p:sp>
    </p:spTree>
    <p:extLst>
      <p:ext uri="{BB962C8B-B14F-4D97-AF65-F5344CB8AC3E}">
        <p14:creationId xmlns:p14="http://schemas.microsoft.com/office/powerpoint/2010/main" val="14732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9A6801-6021-481E-BE53-D4C8D5FCF3E9}" type="slidenum">
              <a:rPr lang="en-US" smtClean="0"/>
              <a:t>6</a:t>
            </a:fld>
            <a:endParaRPr lang="en-US"/>
          </a:p>
        </p:txBody>
      </p:sp>
    </p:spTree>
    <p:extLst>
      <p:ext uri="{BB962C8B-B14F-4D97-AF65-F5344CB8AC3E}">
        <p14:creationId xmlns:p14="http://schemas.microsoft.com/office/powerpoint/2010/main" val="51589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2966" y="4400549"/>
            <a:ext cx="6053958" cy="4659367"/>
          </a:xfrm>
        </p:spPr>
        <p:txBody>
          <a:bodyPr/>
          <a:lstStyle/>
          <a:p>
            <a:endParaRPr lang="en-US" sz="2400" dirty="0"/>
          </a:p>
        </p:txBody>
      </p:sp>
    </p:spTree>
    <p:extLst>
      <p:ext uri="{BB962C8B-B14F-4D97-AF65-F5344CB8AC3E}">
        <p14:creationId xmlns:p14="http://schemas.microsoft.com/office/powerpoint/2010/main" val="423408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1228" y="4400550"/>
            <a:ext cx="6390289" cy="4491202"/>
          </a:xfrm>
        </p:spPr>
        <p:txBody>
          <a:bodyPr/>
          <a:lstStyle/>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19A6801-6021-481E-BE53-D4C8D5FCF3E9}" type="slidenum">
              <a:rPr lang="en-US" smtClean="0"/>
              <a:t>8</a:t>
            </a:fld>
            <a:endParaRPr lang="en-US"/>
          </a:p>
        </p:txBody>
      </p:sp>
    </p:spTree>
    <p:extLst>
      <p:ext uri="{BB962C8B-B14F-4D97-AF65-F5344CB8AC3E}">
        <p14:creationId xmlns:p14="http://schemas.microsoft.com/office/powerpoint/2010/main" val="1190615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1228" y="4400550"/>
            <a:ext cx="6390289" cy="4491202"/>
          </a:xfrm>
        </p:spPr>
        <p:txBody>
          <a:bodyPr/>
          <a:lstStyle/>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19A6801-6021-481E-BE53-D4C8D5FCF3E9}" type="slidenum">
              <a:rPr lang="en-US" smtClean="0"/>
              <a:t>9</a:t>
            </a:fld>
            <a:endParaRPr lang="en-US"/>
          </a:p>
        </p:txBody>
      </p:sp>
    </p:spTree>
    <p:extLst>
      <p:ext uri="{BB962C8B-B14F-4D97-AF65-F5344CB8AC3E}">
        <p14:creationId xmlns:p14="http://schemas.microsoft.com/office/powerpoint/2010/main" val="387194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1228" y="4400550"/>
            <a:ext cx="6390289" cy="4491202"/>
          </a:xfrm>
        </p:spPr>
        <p:txBody>
          <a:bodyPr/>
          <a:lstStyle/>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19A6801-6021-481E-BE53-D4C8D5FCF3E9}" type="slidenum">
              <a:rPr lang="en-US" smtClean="0"/>
              <a:t>10</a:t>
            </a:fld>
            <a:endParaRPr lang="en-US"/>
          </a:p>
        </p:txBody>
      </p:sp>
    </p:spTree>
    <p:extLst>
      <p:ext uri="{BB962C8B-B14F-4D97-AF65-F5344CB8AC3E}">
        <p14:creationId xmlns:p14="http://schemas.microsoft.com/office/powerpoint/2010/main" val="4044832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1228" y="4400550"/>
            <a:ext cx="6390289" cy="4491202"/>
          </a:xfrm>
        </p:spPr>
        <p:txBody>
          <a:bodyPr/>
          <a:lstStyle/>
          <a:p>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19A6801-6021-481E-BE53-D4C8D5FCF3E9}" type="slidenum">
              <a:rPr lang="en-US" smtClean="0"/>
              <a:t>11</a:t>
            </a:fld>
            <a:endParaRPr lang="en-US"/>
          </a:p>
        </p:txBody>
      </p:sp>
    </p:spTree>
    <p:extLst>
      <p:ext uri="{BB962C8B-B14F-4D97-AF65-F5344CB8AC3E}">
        <p14:creationId xmlns:p14="http://schemas.microsoft.com/office/powerpoint/2010/main" val="1073628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891D-B423-4E6C-8646-C195688B51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858A44-C010-49C7-A3EE-C620F673F6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35E238-9B36-4359-A992-BD4552D1EA6E}"/>
              </a:ext>
            </a:extLst>
          </p:cNvPr>
          <p:cNvSpPr>
            <a:spLocks noGrp="1"/>
          </p:cNvSpPr>
          <p:nvPr>
            <p:ph type="dt" sz="half" idx="10"/>
          </p:nvPr>
        </p:nvSpPr>
        <p:spPr/>
        <p:txBody>
          <a:bodyPr/>
          <a:lstStyle/>
          <a:p>
            <a:fld id="{020BDD9C-0985-4760-98BB-3B712FFA7B4D}" type="datetimeFigureOut">
              <a:rPr lang="en-US" smtClean="0"/>
              <a:t>10/18/2023</a:t>
            </a:fld>
            <a:endParaRPr lang="en-US"/>
          </a:p>
        </p:txBody>
      </p:sp>
      <p:sp>
        <p:nvSpPr>
          <p:cNvPr id="5" name="Footer Placeholder 4">
            <a:extLst>
              <a:ext uri="{FF2B5EF4-FFF2-40B4-BE49-F238E27FC236}">
                <a16:creationId xmlns:a16="http://schemas.microsoft.com/office/drawing/2014/main" id="{B043F49F-422C-4BDF-9376-DD0FB5CF3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D8CC23-EF9A-4C22-9F69-48C0C833670C}"/>
              </a:ext>
            </a:extLst>
          </p:cNvPr>
          <p:cNvSpPr>
            <a:spLocks noGrp="1"/>
          </p:cNvSpPr>
          <p:nvPr>
            <p:ph type="sldNum" sz="quarter" idx="12"/>
          </p:nvPr>
        </p:nvSpPr>
        <p:spPr/>
        <p:txBody>
          <a:bodyPr/>
          <a:lstStyle/>
          <a:p>
            <a:fld id="{9457432C-2B31-45D1-84C2-7A79E695FA8B}" type="slidenum">
              <a:rPr lang="en-US" smtClean="0"/>
              <a:t>‹#›</a:t>
            </a:fld>
            <a:endParaRPr lang="en-US"/>
          </a:p>
        </p:txBody>
      </p:sp>
    </p:spTree>
    <p:extLst>
      <p:ext uri="{BB962C8B-B14F-4D97-AF65-F5344CB8AC3E}">
        <p14:creationId xmlns:p14="http://schemas.microsoft.com/office/powerpoint/2010/main" val="310331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DEDAF-8675-4C9B-89CD-041CB9F2BB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B3A701-B03E-447C-BF9E-C0314C3507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D7CCF-C4CE-40E0-96A8-DCB72C408AE0}"/>
              </a:ext>
            </a:extLst>
          </p:cNvPr>
          <p:cNvSpPr>
            <a:spLocks noGrp="1"/>
          </p:cNvSpPr>
          <p:nvPr>
            <p:ph type="dt" sz="half" idx="10"/>
          </p:nvPr>
        </p:nvSpPr>
        <p:spPr/>
        <p:txBody>
          <a:bodyPr/>
          <a:lstStyle/>
          <a:p>
            <a:fld id="{020BDD9C-0985-4760-98BB-3B712FFA7B4D}" type="datetimeFigureOut">
              <a:rPr lang="en-US" smtClean="0"/>
              <a:t>10/18/2023</a:t>
            </a:fld>
            <a:endParaRPr lang="en-US"/>
          </a:p>
        </p:txBody>
      </p:sp>
      <p:sp>
        <p:nvSpPr>
          <p:cNvPr id="5" name="Footer Placeholder 4">
            <a:extLst>
              <a:ext uri="{FF2B5EF4-FFF2-40B4-BE49-F238E27FC236}">
                <a16:creationId xmlns:a16="http://schemas.microsoft.com/office/drawing/2014/main" id="{837227BC-DCF3-4178-ACC4-1FE90E816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177AD-B2E0-4494-B91B-66F5C7D27E7A}"/>
              </a:ext>
            </a:extLst>
          </p:cNvPr>
          <p:cNvSpPr>
            <a:spLocks noGrp="1"/>
          </p:cNvSpPr>
          <p:nvPr>
            <p:ph type="sldNum" sz="quarter" idx="12"/>
          </p:nvPr>
        </p:nvSpPr>
        <p:spPr/>
        <p:txBody>
          <a:bodyPr/>
          <a:lstStyle/>
          <a:p>
            <a:fld id="{9457432C-2B31-45D1-84C2-7A79E695FA8B}" type="slidenum">
              <a:rPr lang="en-US" smtClean="0"/>
              <a:t>‹#›</a:t>
            </a:fld>
            <a:endParaRPr lang="en-US"/>
          </a:p>
        </p:txBody>
      </p:sp>
    </p:spTree>
    <p:extLst>
      <p:ext uri="{BB962C8B-B14F-4D97-AF65-F5344CB8AC3E}">
        <p14:creationId xmlns:p14="http://schemas.microsoft.com/office/powerpoint/2010/main" val="1160960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C48330-EDE4-480E-8751-97ECFA7A43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298BF2-5812-4894-AD2A-04F45D3926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A0F92-7149-447C-99F6-D80D93552B37}"/>
              </a:ext>
            </a:extLst>
          </p:cNvPr>
          <p:cNvSpPr>
            <a:spLocks noGrp="1"/>
          </p:cNvSpPr>
          <p:nvPr>
            <p:ph type="dt" sz="half" idx="10"/>
          </p:nvPr>
        </p:nvSpPr>
        <p:spPr/>
        <p:txBody>
          <a:bodyPr/>
          <a:lstStyle/>
          <a:p>
            <a:fld id="{020BDD9C-0985-4760-98BB-3B712FFA7B4D}" type="datetimeFigureOut">
              <a:rPr lang="en-US" smtClean="0"/>
              <a:t>10/18/2023</a:t>
            </a:fld>
            <a:endParaRPr lang="en-US"/>
          </a:p>
        </p:txBody>
      </p:sp>
      <p:sp>
        <p:nvSpPr>
          <p:cNvPr id="5" name="Footer Placeholder 4">
            <a:extLst>
              <a:ext uri="{FF2B5EF4-FFF2-40B4-BE49-F238E27FC236}">
                <a16:creationId xmlns:a16="http://schemas.microsoft.com/office/drawing/2014/main" id="{2EC098B2-9FE5-416E-9349-71CBB34A8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E8178-ACC9-474D-8AFF-934F55A51F5B}"/>
              </a:ext>
            </a:extLst>
          </p:cNvPr>
          <p:cNvSpPr>
            <a:spLocks noGrp="1"/>
          </p:cNvSpPr>
          <p:nvPr>
            <p:ph type="sldNum" sz="quarter" idx="12"/>
          </p:nvPr>
        </p:nvSpPr>
        <p:spPr/>
        <p:txBody>
          <a:bodyPr/>
          <a:lstStyle/>
          <a:p>
            <a:fld id="{9457432C-2B31-45D1-84C2-7A79E695FA8B}" type="slidenum">
              <a:rPr lang="en-US" smtClean="0"/>
              <a:t>‹#›</a:t>
            </a:fld>
            <a:endParaRPr lang="en-US"/>
          </a:p>
        </p:txBody>
      </p:sp>
    </p:spTree>
    <p:extLst>
      <p:ext uri="{BB962C8B-B14F-4D97-AF65-F5344CB8AC3E}">
        <p14:creationId xmlns:p14="http://schemas.microsoft.com/office/powerpoint/2010/main" val="4014778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0FDA-2D2C-4EB8-93ED-DA86A2516F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1363C2-2D7C-401C-80F0-6B6E6DAAF6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BFF37A-602A-431A-9F6B-75991E0E8844}"/>
              </a:ext>
            </a:extLst>
          </p:cNvPr>
          <p:cNvSpPr>
            <a:spLocks noGrp="1"/>
          </p:cNvSpPr>
          <p:nvPr>
            <p:ph type="dt" sz="half" idx="10"/>
          </p:nvPr>
        </p:nvSpPr>
        <p:spPr/>
        <p:txBody>
          <a:bodyPr/>
          <a:lstStyle/>
          <a:p>
            <a:fld id="{020BDD9C-0985-4760-98BB-3B712FFA7B4D}" type="datetimeFigureOut">
              <a:rPr lang="en-US" smtClean="0"/>
              <a:t>10/18/2023</a:t>
            </a:fld>
            <a:endParaRPr lang="en-US"/>
          </a:p>
        </p:txBody>
      </p:sp>
      <p:sp>
        <p:nvSpPr>
          <p:cNvPr id="5" name="Footer Placeholder 4">
            <a:extLst>
              <a:ext uri="{FF2B5EF4-FFF2-40B4-BE49-F238E27FC236}">
                <a16:creationId xmlns:a16="http://schemas.microsoft.com/office/drawing/2014/main" id="{0345768B-294B-4656-91BE-6AEB1EAFA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6B959-E0B5-456F-84E2-818C5E9EE3CA}"/>
              </a:ext>
            </a:extLst>
          </p:cNvPr>
          <p:cNvSpPr>
            <a:spLocks noGrp="1"/>
          </p:cNvSpPr>
          <p:nvPr>
            <p:ph type="sldNum" sz="quarter" idx="12"/>
          </p:nvPr>
        </p:nvSpPr>
        <p:spPr/>
        <p:txBody>
          <a:bodyPr/>
          <a:lstStyle/>
          <a:p>
            <a:fld id="{9457432C-2B31-45D1-84C2-7A79E695FA8B}" type="slidenum">
              <a:rPr lang="en-US" smtClean="0"/>
              <a:t>‹#›</a:t>
            </a:fld>
            <a:endParaRPr lang="en-US"/>
          </a:p>
        </p:txBody>
      </p:sp>
    </p:spTree>
    <p:extLst>
      <p:ext uri="{BB962C8B-B14F-4D97-AF65-F5344CB8AC3E}">
        <p14:creationId xmlns:p14="http://schemas.microsoft.com/office/powerpoint/2010/main" val="2694688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750FF-8486-4E19-839B-DC46E0E299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487309-E7D8-49D7-A15A-0FB87F3285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77A08-E180-4969-9F7D-FDE62BB1FDB5}"/>
              </a:ext>
            </a:extLst>
          </p:cNvPr>
          <p:cNvSpPr>
            <a:spLocks noGrp="1"/>
          </p:cNvSpPr>
          <p:nvPr>
            <p:ph type="dt" sz="half" idx="10"/>
          </p:nvPr>
        </p:nvSpPr>
        <p:spPr/>
        <p:txBody>
          <a:bodyPr/>
          <a:lstStyle/>
          <a:p>
            <a:fld id="{020BDD9C-0985-4760-98BB-3B712FFA7B4D}" type="datetimeFigureOut">
              <a:rPr lang="en-US" smtClean="0"/>
              <a:t>10/18/2023</a:t>
            </a:fld>
            <a:endParaRPr lang="en-US"/>
          </a:p>
        </p:txBody>
      </p:sp>
      <p:sp>
        <p:nvSpPr>
          <p:cNvPr id="5" name="Footer Placeholder 4">
            <a:extLst>
              <a:ext uri="{FF2B5EF4-FFF2-40B4-BE49-F238E27FC236}">
                <a16:creationId xmlns:a16="http://schemas.microsoft.com/office/drawing/2014/main" id="{611D3021-D8D4-41B6-A572-0C13DBF71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DD03C-516C-4307-B8A9-C5EC68C04356}"/>
              </a:ext>
            </a:extLst>
          </p:cNvPr>
          <p:cNvSpPr>
            <a:spLocks noGrp="1"/>
          </p:cNvSpPr>
          <p:nvPr>
            <p:ph type="sldNum" sz="quarter" idx="12"/>
          </p:nvPr>
        </p:nvSpPr>
        <p:spPr/>
        <p:txBody>
          <a:bodyPr/>
          <a:lstStyle/>
          <a:p>
            <a:fld id="{9457432C-2B31-45D1-84C2-7A79E695FA8B}" type="slidenum">
              <a:rPr lang="en-US" smtClean="0"/>
              <a:t>‹#›</a:t>
            </a:fld>
            <a:endParaRPr lang="en-US"/>
          </a:p>
        </p:txBody>
      </p:sp>
    </p:spTree>
    <p:extLst>
      <p:ext uri="{BB962C8B-B14F-4D97-AF65-F5344CB8AC3E}">
        <p14:creationId xmlns:p14="http://schemas.microsoft.com/office/powerpoint/2010/main" val="3760362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1249-EB84-44B5-A71A-5259A0309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5E4AD8-6241-4538-8A3A-C8D2603956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75A7B5-BC8C-462C-99E6-25488BC5DF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FDF620-6DBE-4B5C-983B-9DC35D6C747F}"/>
              </a:ext>
            </a:extLst>
          </p:cNvPr>
          <p:cNvSpPr>
            <a:spLocks noGrp="1"/>
          </p:cNvSpPr>
          <p:nvPr>
            <p:ph type="dt" sz="half" idx="10"/>
          </p:nvPr>
        </p:nvSpPr>
        <p:spPr/>
        <p:txBody>
          <a:bodyPr/>
          <a:lstStyle/>
          <a:p>
            <a:fld id="{020BDD9C-0985-4760-98BB-3B712FFA7B4D}" type="datetimeFigureOut">
              <a:rPr lang="en-US" smtClean="0"/>
              <a:t>10/18/2023</a:t>
            </a:fld>
            <a:endParaRPr lang="en-US"/>
          </a:p>
        </p:txBody>
      </p:sp>
      <p:sp>
        <p:nvSpPr>
          <p:cNvPr id="6" name="Footer Placeholder 5">
            <a:extLst>
              <a:ext uri="{FF2B5EF4-FFF2-40B4-BE49-F238E27FC236}">
                <a16:creationId xmlns:a16="http://schemas.microsoft.com/office/drawing/2014/main" id="{7591C7FF-BF3F-4BC9-9DD0-B8022DF5BA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F834B-1432-4B23-8411-C9AA0D196934}"/>
              </a:ext>
            </a:extLst>
          </p:cNvPr>
          <p:cNvSpPr>
            <a:spLocks noGrp="1"/>
          </p:cNvSpPr>
          <p:nvPr>
            <p:ph type="sldNum" sz="quarter" idx="12"/>
          </p:nvPr>
        </p:nvSpPr>
        <p:spPr/>
        <p:txBody>
          <a:bodyPr/>
          <a:lstStyle/>
          <a:p>
            <a:fld id="{9457432C-2B31-45D1-84C2-7A79E695FA8B}" type="slidenum">
              <a:rPr lang="en-US" smtClean="0"/>
              <a:t>‹#›</a:t>
            </a:fld>
            <a:endParaRPr lang="en-US"/>
          </a:p>
        </p:txBody>
      </p:sp>
    </p:spTree>
    <p:extLst>
      <p:ext uri="{BB962C8B-B14F-4D97-AF65-F5344CB8AC3E}">
        <p14:creationId xmlns:p14="http://schemas.microsoft.com/office/powerpoint/2010/main" val="3647798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B460C-FB00-4DFE-9A59-56C0D95A43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4F5728-DD60-44CF-B684-BCD9F6E4A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609147-45C5-4106-8D8B-DCC535D37C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712C4B-8C85-4A07-8194-6AF2D6801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0A6138-0A2F-4331-B1F2-E1E84EC68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F0A7A1-660E-47C1-BA05-274A9AA31743}"/>
              </a:ext>
            </a:extLst>
          </p:cNvPr>
          <p:cNvSpPr>
            <a:spLocks noGrp="1"/>
          </p:cNvSpPr>
          <p:nvPr>
            <p:ph type="dt" sz="half" idx="10"/>
          </p:nvPr>
        </p:nvSpPr>
        <p:spPr/>
        <p:txBody>
          <a:bodyPr/>
          <a:lstStyle/>
          <a:p>
            <a:fld id="{020BDD9C-0985-4760-98BB-3B712FFA7B4D}" type="datetimeFigureOut">
              <a:rPr lang="en-US" smtClean="0"/>
              <a:t>10/18/2023</a:t>
            </a:fld>
            <a:endParaRPr lang="en-US"/>
          </a:p>
        </p:txBody>
      </p:sp>
      <p:sp>
        <p:nvSpPr>
          <p:cNvPr id="8" name="Footer Placeholder 7">
            <a:extLst>
              <a:ext uri="{FF2B5EF4-FFF2-40B4-BE49-F238E27FC236}">
                <a16:creationId xmlns:a16="http://schemas.microsoft.com/office/drawing/2014/main" id="{ECC9C186-48A2-4D65-9933-C8AD1F0D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8DAB0C-D3DB-4D59-8A9E-D7665A1AB294}"/>
              </a:ext>
            </a:extLst>
          </p:cNvPr>
          <p:cNvSpPr>
            <a:spLocks noGrp="1"/>
          </p:cNvSpPr>
          <p:nvPr>
            <p:ph type="sldNum" sz="quarter" idx="12"/>
          </p:nvPr>
        </p:nvSpPr>
        <p:spPr/>
        <p:txBody>
          <a:bodyPr/>
          <a:lstStyle/>
          <a:p>
            <a:fld id="{9457432C-2B31-45D1-84C2-7A79E695FA8B}" type="slidenum">
              <a:rPr lang="en-US" smtClean="0"/>
              <a:t>‹#›</a:t>
            </a:fld>
            <a:endParaRPr lang="en-US"/>
          </a:p>
        </p:txBody>
      </p:sp>
    </p:spTree>
    <p:extLst>
      <p:ext uri="{BB962C8B-B14F-4D97-AF65-F5344CB8AC3E}">
        <p14:creationId xmlns:p14="http://schemas.microsoft.com/office/powerpoint/2010/main" val="1413312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9BBF-683E-4BD0-B50A-ADF1039B84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D4C847-FFC4-4895-9F29-9AA33AC50DF1}"/>
              </a:ext>
            </a:extLst>
          </p:cNvPr>
          <p:cNvSpPr>
            <a:spLocks noGrp="1"/>
          </p:cNvSpPr>
          <p:nvPr>
            <p:ph type="dt" sz="half" idx="10"/>
          </p:nvPr>
        </p:nvSpPr>
        <p:spPr/>
        <p:txBody>
          <a:bodyPr/>
          <a:lstStyle/>
          <a:p>
            <a:fld id="{020BDD9C-0985-4760-98BB-3B712FFA7B4D}" type="datetimeFigureOut">
              <a:rPr lang="en-US" smtClean="0"/>
              <a:t>10/18/2023</a:t>
            </a:fld>
            <a:endParaRPr lang="en-US"/>
          </a:p>
        </p:txBody>
      </p:sp>
      <p:sp>
        <p:nvSpPr>
          <p:cNvPr id="4" name="Footer Placeholder 3">
            <a:extLst>
              <a:ext uri="{FF2B5EF4-FFF2-40B4-BE49-F238E27FC236}">
                <a16:creationId xmlns:a16="http://schemas.microsoft.com/office/drawing/2014/main" id="{64CCF01C-C85B-43EE-BFE2-2739F4FCD2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191A7E-0FB6-45D6-ABF1-D82CBBF5159E}"/>
              </a:ext>
            </a:extLst>
          </p:cNvPr>
          <p:cNvSpPr>
            <a:spLocks noGrp="1"/>
          </p:cNvSpPr>
          <p:nvPr>
            <p:ph type="sldNum" sz="quarter" idx="12"/>
          </p:nvPr>
        </p:nvSpPr>
        <p:spPr/>
        <p:txBody>
          <a:bodyPr/>
          <a:lstStyle/>
          <a:p>
            <a:fld id="{9457432C-2B31-45D1-84C2-7A79E695FA8B}" type="slidenum">
              <a:rPr lang="en-US" smtClean="0"/>
              <a:t>‹#›</a:t>
            </a:fld>
            <a:endParaRPr lang="en-US"/>
          </a:p>
        </p:txBody>
      </p:sp>
    </p:spTree>
    <p:extLst>
      <p:ext uri="{BB962C8B-B14F-4D97-AF65-F5344CB8AC3E}">
        <p14:creationId xmlns:p14="http://schemas.microsoft.com/office/powerpoint/2010/main" val="2378804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A397C2-28BD-426B-858B-994823198887}"/>
              </a:ext>
            </a:extLst>
          </p:cNvPr>
          <p:cNvSpPr>
            <a:spLocks noGrp="1"/>
          </p:cNvSpPr>
          <p:nvPr>
            <p:ph type="dt" sz="half" idx="10"/>
          </p:nvPr>
        </p:nvSpPr>
        <p:spPr/>
        <p:txBody>
          <a:bodyPr/>
          <a:lstStyle/>
          <a:p>
            <a:fld id="{020BDD9C-0985-4760-98BB-3B712FFA7B4D}" type="datetimeFigureOut">
              <a:rPr lang="en-US" smtClean="0"/>
              <a:t>10/18/2023</a:t>
            </a:fld>
            <a:endParaRPr lang="en-US"/>
          </a:p>
        </p:txBody>
      </p:sp>
      <p:sp>
        <p:nvSpPr>
          <p:cNvPr id="3" name="Footer Placeholder 2">
            <a:extLst>
              <a:ext uri="{FF2B5EF4-FFF2-40B4-BE49-F238E27FC236}">
                <a16:creationId xmlns:a16="http://schemas.microsoft.com/office/drawing/2014/main" id="{E5D47CBE-33C9-4541-B010-A718A04A2D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0F11C9-0D37-4585-AADA-7E1CFD5D1712}"/>
              </a:ext>
            </a:extLst>
          </p:cNvPr>
          <p:cNvSpPr>
            <a:spLocks noGrp="1"/>
          </p:cNvSpPr>
          <p:nvPr>
            <p:ph type="sldNum" sz="quarter" idx="12"/>
          </p:nvPr>
        </p:nvSpPr>
        <p:spPr/>
        <p:txBody>
          <a:bodyPr/>
          <a:lstStyle/>
          <a:p>
            <a:fld id="{9457432C-2B31-45D1-84C2-7A79E695FA8B}" type="slidenum">
              <a:rPr lang="en-US" smtClean="0"/>
              <a:t>‹#›</a:t>
            </a:fld>
            <a:endParaRPr lang="en-US"/>
          </a:p>
        </p:txBody>
      </p:sp>
    </p:spTree>
    <p:extLst>
      <p:ext uri="{BB962C8B-B14F-4D97-AF65-F5344CB8AC3E}">
        <p14:creationId xmlns:p14="http://schemas.microsoft.com/office/powerpoint/2010/main" val="334919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5A7E-E4EC-4870-835D-BCEDBF6712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E90ED0-0769-430F-B554-A9FF9332A1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CBBE2B-80FA-4CEE-8FC8-B00FEAFF2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0A5451-0AC5-4609-9DF6-9C12A0C32520}"/>
              </a:ext>
            </a:extLst>
          </p:cNvPr>
          <p:cNvSpPr>
            <a:spLocks noGrp="1"/>
          </p:cNvSpPr>
          <p:nvPr>
            <p:ph type="dt" sz="half" idx="10"/>
          </p:nvPr>
        </p:nvSpPr>
        <p:spPr/>
        <p:txBody>
          <a:bodyPr/>
          <a:lstStyle/>
          <a:p>
            <a:fld id="{020BDD9C-0985-4760-98BB-3B712FFA7B4D}" type="datetimeFigureOut">
              <a:rPr lang="en-US" smtClean="0"/>
              <a:t>10/18/2023</a:t>
            </a:fld>
            <a:endParaRPr lang="en-US"/>
          </a:p>
        </p:txBody>
      </p:sp>
      <p:sp>
        <p:nvSpPr>
          <p:cNvPr id="6" name="Footer Placeholder 5">
            <a:extLst>
              <a:ext uri="{FF2B5EF4-FFF2-40B4-BE49-F238E27FC236}">
                <a16:creationId xmlns:a16="http://schemas.microsoft.com/office/drawing/2014/main" id="{2D53871D-05DD-4442-88D9-B937CC7E7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FDA94-DFE1-451A-BA24-17B5D442DF6D}"/>
              </a:ext>
            </a:extLst>
          </p:cNvPr>
          <p:cNvSpPr>
            <a:spLocks noGrp="1"/>
          </p:cNvSpPr>
          <p:nvPr>
            <p:ph type="sldNum" sz="quarter" idx="12"/>
          </p:nvPr>
        </p:nvSpPr>
        <p:spPr/>
        <p:txBody>
          <a:bodyPr/>
          <a:lstStyle/>
          <a:p>
            <a:fld id="{9457432C-2B31-45D1-84C2-7A79E695FA8B}" type="slidenum">
              <a:rPr lang="en-US" smtClean="0"/>
              <a:t>‹#›</a:t>
            </a:fld>
            <a:endParaRPr lang="en-US"/>
          </a:p>
        </p:txBody>
      </p:sp>
    </p:spTree>
    <p:extLst>
      <p:ext uri="{BB962C8B-B14F-4D97-AF65-F5344CB8AC3E}">
        <p14:creationId xmlns:p14="http://schemas.microsoft.com/office/powerpoint/2010/main" val="94825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6E4C-FDBE-4E3D-9A0C-EF346C48C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D654DB-6726-47DF-B33D-3595234F90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BDBB46-9925-4A1A-B1CE-ACD63CABE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054AF-CFC2-4ACE-81D8-F8195E6F3B6E}"/>
              </a:ext>
            </a:extLst>
          </p:cNvPr>
          <p:cNvSpPr>
            <a:spLocks noGrp="1"/>
          </p:cNvSpPr>
          <p:nvPr>
            <p:ph type="dt" sz="half" idx="10"/>
          </p:nvPr>
        </p:nvSpPr>
        <p:spPr/>
        <p:txBody>
          <a:bodyPr/>
          <a:lstStyle/>
          <a:p>
            <a:fld id="{020BDD9C-0985-4760-98BB-3B712FFA7B4D}" type="datetimeFigureOut">
              <a:rPr lang="en-US" smtClean="0"/>
              <a:t>10/18/2023</a:t>
            </a:fld>
            <a:endParaRPr lang="en-US"/>
          </a:p>
        </p:txBody>
      </p:sp>
      <p:sp>
        <p:nvSpPr>
          <p:cNvPr id="6" name="Footer Placeholder 5">
            <a:extLst>
              <a:ext uri="{FF2B5EF4-FFF2-40B4-BE49-F238E27FC236}">
                <a16:creationId xmlns:a16="http://schemas.microsoft.com/office/drawing/2014/main" id="{FAA7A4DE-FD63-4143-8D51-53718BE1C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1C07B-5081-47A4-BC3D-F1A32F4CE72F}"/>
              </a:ext>
            </a:extLst>
          </p:cNvPr>
          <p:cNvSpPr>
            <a:spLocks noGrp="1"/>
          </p:cNvSpPr>
          <p:nvPr>
            <p:ph type="sldNum" sz="quarter" idx="12"/>
          </p:nvPr>
        </p:nvSpPr>
        <p:spPr/>
        <p:txBody>
          <a:bodyPr/>
          <a:lstStyle/>
          <a:p>
            <a:fld id="{9457432C-2B31-45D1-84C2-7A79E695FA8B}" type="slidenum">
              <a:rPr lang="en-US" smtClean="0"/>
              <a:t>‹#›</a:t>
            </a:fld>
            <a:endParaRPr lang="en-US"/>
          </a:p>
        </p:txBody>
      </p:sp>
    </p:spTree>
    <p:extLst>
      <p:ext uri="{BB962C8B-B14F-4D97-AF65-F5344CB8AC3E}">
        <p14:creationId xmlns:p14="http://schemas.microsoft.com/office/powerpoint/2010/main" val="253837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27FD0F-D08C-4807-838D-E6FAA1EF23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230B5F-74EA-48A1-9DAA-660A5F735C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5C931-D0EF-42EC-AEFC-724AA401BE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BDD9C-0985-4760-98BB-3B712FFA7B4D}" type="datetimeFigureOut">
              <a:rPr lang="en-US" smtClean="0"/>
              <a:t>10/18/2023</a:t>
            </a:fld>
            <a:endParaRPr lang="en-US"/>
          </a:p>
        </p:txBody>
      </p:sp>
      <p:sp>
        <p:nvSpPr>
          <p:cNvPr id="5" name="Footer Placeholder 4">
            <a:extLst>
              <a:ext uri="{FF2B5EF4-FFF2-40B4-BE49-F238E27FC236}">
                <a16:creationId xmlns:a16="http://schemas.microsoft.com/office/drawing/2014/main" id="{020DADED-9FD4-4A6A-B16E-914C6498C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E85909-6D4F-4D04-BE23-440D4A3C4C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7432C-2B31-45D1-84C2-7A79E695FA8B}" type="slidenum">
              <a:rPr lang="en-US" smtClean="0"/>
              <a:t>‹#›</a:t>
            </a:fld>
            <a:endParaRPr lang="en-US"/>
          </a:p>
        </p:txBody>
      </p:sp>
    </p:spTree>
    <p:extLst>
      <p:ext uri="{BB962C8B-B14F-4D97-AF65-F5344CB8AC3E}">
        <p14:creationId xmlns:p14="http://schemas.microsoft.com/office/powerpoint/2010/main" val="3296577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tpawluk@vcu.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BA1FB-36CD-44B2-8735-D64E9CEE7270}"/>
              </a:ext>
            </a:extLst>
          </p:cNvPr>
          <p:cNvSpPr>
            <a:spLocks noGrp="1"/>
          </p:cNvSpPr>
          <p:nvPr>
            <p:ph type="ctrTitle"/>
          </p:nvPr>
        </p:nvSpPr>
        <p:spPr/>
        <p:txBody>
          <a:bodyPr>
            <a:noAutofit/>
          </a:bodyPr>
          <a:lstStyle/>
          <a:p>
            <a:r>
              <a:rPr lang="en-US" sz="4800" dirty="0">
                <a:latin typeface="Arial" panose="020B0604020202020204" pitchFamily="34" charset="0"/>
                <a:cs typeface="Arial" panose="020B0604020202020204" pitchFamily="34" charset="0"/>
              </a:rPr>
              <a:t>Including BVI students in Computer Programming Education Through a Tangible Interface for Scratch</a:t>
            </a:r>
          </a:p>
        </p:txBody>
      </p:sp>
      <p:sp>
        <p:nvSpPr>
          <p:cNvPr id="3" name="Subtitle 2">
            <a:extLst>
              <a:ext uri="{FF2B5EF4-FFF2-40B4-BE49-F238E27FC236}">
                <a16:creationId xmlns:a16="http://schemas.microsoft.com/office/drawing/2014/main" id="{EC3CEDD8-A739-4663-8E8D-D3BF3AFC6057}"/>
              </a:ext>
            </a:extLst>
          </p:cNvPr>
          <p:cNvSpPr>
            <a:spLocks noGrp="1"/>
          </p:cNvSpPr>
          <p:nvPr>
            <p:ph type="subTitle" idx="1"/>
          </p:nvPr>
        </p:nvSpPr>
        <p:spPr/>
        <p:txBody>
          <a:bodyPr>
            <a:normAutofit lnSpcReduction="10000"/>
          </a:bodyPr>
          <a:lstStyle/>
          <a:p>
            <a:r>
              <a:rPr lang="en-US" dirty="0">
                <a:latin typeface="Arial" panose="020B0604020202020204" pitchFamily="34" charset="0"/>
                <a:cs typeface="Arial" panose="020B0604020202020204" pitchFamily="34" charset="0"/>
              </a:rPr>
              <a:t>Dianne Pawluk</a:t>
            </a:r>
          </a:p>
          <a:p>
            <a:r>
              <a:rPr lang="en-US" dirty="0">
                <a:latin typeface="Arial" panose="020B0604020202020204" pitchFamily="34" charset="0"/>
                <a:cs typeface="Arial" panose="020B0604020202020204" pitchFamily="34" charset="0"/>
              </a:rPr>
              <a:t>Virginia Commonwealth University</a:t>
            </a:r>
          </a:p>
          <a:p>
            <a:r>
              <a:rPr lang="en-US" dirty="0">
                <a:latin typeface="Arial" panose="020B0604020202020204" pitchFamily="34" charset="0"/>
                <a:cs typeface="Arial" panose="020B0604020202020204" pitchFamily="34" charset="0"/>
                <a:hlinkClick r:id="rId2"/>
              </a:rPr>
              <a:t>dtpawluk@vcu.edu</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Team Members: Bryson Goolsby, Hyun Woo Kim, Satinder Gill</a:t>
            </a:r>
          </a:p>
        </p:txBody>
      </p:sp>
    </p:spTree>
    <p:extLst>
      <p:ext uri="{BB962C8B-B14F-4D97-AF65-F5344CB8AC3E}">
        <p14:creationId xmlns:p14="http://schemas.microsoft.com/office/powerpoint/2010/main" val="3069465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569570" y="-132216"/>
            <a:ext cx="10515600" cy="1092915"/>
          </a:xfrm>
        </p:spPr>
        <p:txBody>
          <a:bodyPr/>
          <a:lstStyle/>
          <a:p>
            <a:r>
              <a:rPr lang="en-US" dirty="0">
                <a:latin typeface="Arial" panose="020B0604020202020204" pitchFamily="34" charset="0"/>
                <a:cs typeface="Arial" panose="020B0604020202020204" pitchFamily="34" charset="0"/>
              </a:rPr>
              <a:t>Code Blocks</a:t>
            </a:r>
          </a:p>
        </p:txBody>
      </p:sp>
      <p:sp>
        <p:nvSpPr>
          <p:cNvPr id="3" name="Content Placeholder 2">
            <a:extLst>
              <a:ext uri="{FF2B5EF4-FFF2-40B4-BE49-F238E27FC236}">
                <a16:creationId xmlns:a16="http://schemas.microsoft.com/office/drawing/2014/main" id="{5AC7ABDF-F2F0-46FB-844D-34236658D7B2}"/>
              </a:ext>
            </a:extLst>
          </p:cNvPr>
          <p:cNvSpPr>
            <a:spLocks noGrp="1"/>
          </p:cNvSpPr>
          <p:nvPr>
            <p:ph idx="1"/>
          </p:nvPr>
        </p:nvSpPr>
        <p:spPr>
          <a:xfrm>
            <a:off x="219918" y="813493"/>
            <a:ext cx="11214904" cy="4351338"/>
          </a:xfrm>
        </p:spPr>
        <p:txBody>
          <a:bodyPr/>
          <a:lstStyle/>
          <a:p>
            <a:r>
              <a:rPr lang="en-US" dirty="0">
                <a:latin typeface="Arial" panose="020B0604020202020204" pitchFamily="34" charset="0"/>
                <a:cs typeface="Arial" panose="020B0604020202020204" pitchFamily="34" charset="0"/>
              </a:rPr>
              <a:t>Nesting expressions adds an additional level in terms of height</a:t>
            </a:r>
          </a:p>
          <a:p>
            <a:r>
              <a:rPr lang="en-US" dirty="0">
                <a:latin typeface="Arial" panose="020B0604020202020204" pitchFamily="34" charset="0"/>
                <a:cs typeface="Arial" panose="020B0604020202020204" pitchFamily="34" charset="0"/>
              </a:rPr>
              <a:t>Operators, parameters of regular commands and expressions can be nested</a:t>
            </a:r>
          </a:p>
        </p:txBody>
      </p:sp>
      <p:sp>
        <p:nvSpPr>
          <p:cNvPr id="8" name="TextBox 7">
            <a:extLst>
              <a:ext uri="{FF2B5EF4-FFF2-40B4-BE49-F238E27FC236}">
                <a16:creationId xmlns:a16="http://schemas.microsoft.com/office/drawing/2014/main" id="{67069E97-338F-4BD2-8534-94C6EEB08EB9}"/>
              </a:ext>
            </a:extLst>
          </p:cNvPr>
          <p:cNvSpPr txBox="1"/>
          <p:nvPr/>
        </p:nvSpPr>
        <p:spPr>
          <a:xfrm flipH="1">
            <a:off x="2600691" y="2528540"/>
            <a:ext cx="6960868" cy="461665"/>
          </a:xfrm>
          <a:prstGeom prst="rect">
            <a:avLst/>
          </a:prstGeom>
          <a:noFill/>
        </p:spPr>
        <p:txBody>
          <a:bodyPr wrap="square" rtlCol="0">
            <a:spAutoFit/>
          </a:bodyPr>
          <a:lstStyle/>
          <a:p>
            <a:r>
              <a:rPr lang="en-US" sz="2400" dirty="0"/>
              <a:t>An OR operator with a nested Greater Than operator.</a:t>
            </a:r>
          </a:p>
        </p:txBody>
      </p:sp>
      <p:pic>
        <p:nvPicPr>
          <p:cNvPr id="5" name="Picture 4" descr="This picture shows the Greater Than operator expression X &gt; 30 that we just looked at on the previous page nested in an OR operator.  The OR operator has the texture-rough command in the first parameter slot and the X &gt; 30 expression the second parameter slot.  The telescoping expands to fit the blocks inserted while the connections between blocks indicate correct syntax.">
            <a:extLst>
              <a:ext uri="{FF2B5EF4-FFF2-40B4-BE49-F238E27FC236}">
                <a16:creationId xmlns:a16="http://schemas.microsoft.com/office/drawing/2014/main" id="{0CC5C6EF-32D4-413F-AE5F-8F77E560CEEA}"/>
              </a:ext>
            </a:extLst>
          </p:cNvPr>
          <p:cNvPicPr>
            <a:picLocks noChangeAspect="1"/>
          </p:cNvPicPr>
          <p:nvPr/>
        </p:nvPicPr>
        <p:blipFill rotWithShape="1">
          <a:blip r:embed="rId3">
            <a:extLst>
              <a:ext uri="{28A0092B-C50C-407E-A947-70E740481C1C}">
                <a14:useLocalDpi xmlns:a14="http://schemas.microsoft.com/office/drawing/2010/main" val="0"/>
              </a:ext>
            </a:extLst>
          </a:blip>
          <a:srcRect l="1" t="45556" r="98" b="36216"/>
          <a:stretch/>
        </p:blipFill>
        <p:spPr>
          <a:xfrm rot="10800000">
            <a:off x="101156" y="2989162"/>
            <a:ext cx="11989687" cy="1640713"/>
          </a:xfrm>
          <a:prstGeom prst="rect">
            <a:avLst/>
          </a:prstGeom>
        </p:spPr>
      </p:pic>
      <p:pic>
        <p:nvPicPr>
          <p:cNvPr id="9" name="Picture 8" descr="This picture shows the bottom view of the texture-rough OR X &gt; 30 expression.  ">
            <a:extLst>
              <a:ext uri="{FF2B5EF4-FFF2-40B4-BE49-F238E27FC236}">
                <a16:creationId xmlns:a16="http://schemas.microsoft.com/office/drawing/2014/main" id="{F4D3EB66-CB91-4504-84C7-C89EA9660655}"/>
              </a:ext>
            </a:extLst>
          </p:cNvPr>
          <p:cNvPicPr>
            <a:picLocks noChangeAspect="1"/>
          </p:cNvPicPr>
          <p:nvPr/>
        </p:nvPicPr>
        <p:blipFill rotWithShape="1">
          <a:blip r:embed="rId4">
            <a:extLst>
              <a:ext uri="{28A0092B-C50C-407E-A947-70E740481C1C}">
                <a14:useLocalDpi xmlns:a14="http://schemas.microsoft.com/office/drawing/2010/main" val="0"/>
              </a:ext>
            </a:extLst>
          </a:blip>
          <a:srcRect l="2011" t="49576" r="4487" b="33291"/>
          <a:stretch/>
        </p:blipFill>
        <p:spPr>
          <a:xfrm rot="10800000">
            <a:off x="0" y="4805095"/>
            <a:ext cx="11938633" cy="1640714"/>
          </a:xfrm>
          <a:prstGeom prst="rect">
            <a:avLst/>
          </a:prstGeom>
        </p:spPr>
      </p:pic>
    </p:spTree>
    <p:extLst>
      <p:ext uri="{BB962C8B-B14F-4D97-AF65-F5344CB8AC3E}">
        <p14:creationId xmlns:p14="http://schemas.microsoft.com/office/powerpoint/2010/main" val="1134019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569570" y="-132216"/>
            <a:ext cx="10515600" cy="1092915"/>
          </a:xfrm>
        </p:spPr>
        <p:txBody>
          <a:bodyPr/>
          <a:lstStyle/>
          <a:p>
            <a:r>
              <a:rPr lang="en-US" dirty="0">
                <a:latin typeface="Arial" panose="020B0604020202020204" pitchFamily="34" charset="0"/>
                <a:cs typeface="Arial" panose="020B0604020202020204" pitchFamily="34" charset="0"/>
              </a:rPr>
              <a:t>Code Blocks</a:t>
            </a:r>
          </a:p>
        </p:txBody>
      </p:sp>
      <p:sp>
        <p:nvSpPr>
          <p:cNvPr id="3" name="Content Placeholder 2">
            <a:extLst>
              <a:ext uri="{FF2B5EF4-FFF2-40B4-BE49-F238E27FC236}">
                <a16:creationId xmlns:a16="http://schemas.microsoft.com/office/drawing/2014/main" id="{5AC7ABDF-F2F0-46FB-844D-34236658D7B2}"/>
              </a:ext>
            </a:extLst>
          </p:cNvPr>
          <p:cNvSpPr>
            <a:spLocks noGrp="1"/>
          </p:cNvSpPr>
          <p:nvPr>
            <p:ph idx="1"/>
          </p:nvPr>
        </p:nvSpPr>
        <p:spPr>
          <a:xfrm>
            <a:off x="219918" y="813493"/>
            <a:ext cx="11214904" cy="4351338"/>
          </a:xfrm>
        </p:spPr>
        <p:txBody>
          <a:bodyPr/>
          <a:lstStyle/>
          <a:p>
            <a:r>
              <a:rPr lang="en-US" dirty="0">
                <a:latin typeface="Arial" panose="020B0604020202020204" pitchFamily="34" charset="0"/>
                <a:cs typeface="Arial" panose="020B0604020202020204" pitchFamily="34" charset="0"/>
              </a:rPr>
              <a:t>Nesting can happen in the vertical direction for control commands</a:t>
            </a:r>
          </a:p>
        </p:txBody>
      </p:sp>
      <p:sp>
        <p:nvSpPr>
          <p:cNvPr id="8" name="TextBox 7">
            <a:extLst>
              <a:ext uri="{FF2B5EF4-FFF2-40B4-BE49-F238E27FC236}">
                <a16:creationId xmlns:a16="http://schemas.microsoft.com/office/drawing/2014/main" id="{67069E97-338F-4BD2-8534-94C6EEB08EB9}"/>
              </a:ext>
            </a:extLst>
          </p:cNvPr>
          <p:cNvSpPr txBox="1"/>
          <p:nvPr/>
        </p:nvSpPr>
        <p:spPr>
          <a:xfrm flipH="1">
            <a:off x="405112" y="6378080"/>
            <a:ext cx="2500134" cy="461665"/>
          </a:xfrm>
          <a:prstGeom prst="rect">
            <a:avLst/>
          </a:prstGeom>
          <a:noFill/>
        </p:spPr>
        <p:txBody>
          <a:bodyPr wrap="square" rtlCol="0">
            <a:spAutoFit/>
          </a:bodyPr>
          <a:lstStyle/>
          <a:p>
            <a:r>
              <a:rPr lang="en-US" sz="2400" dirty="0"/>
              <a:t>If-else expression</a:t>
            </a:r>
          </a:p>
        </p:txBody>
      </p:sp>
      <p:pic>
        <p:nvPicPr>
          <p:cNvPr id="10" name="Picture 9" descr="This block assembly is an if-else expression consisting of 3 blocks with telescoping tubing attached between them.  The top block has a notch for attaching a Boolean expression to be evaluated for the condition.  It also in the bottom right corner has a cut-out with a tab for the lines to be executed when the condition evaluates.  The second block in the bottom right corner has a cut-out with a tab for when the condition evaluates to false.  The last block is the end of the if statement.">
            <a:extLst>
              <a:ext uri="{FF2B5EF4-FFF2-40B4-BE49-F238E27FC236}">
                <a16:creationId xmlns:a16="http://schemas.microsoft.com/office/drawing/2014/main" id="{FCC4DD3A-CA59-4F31-8DD2-EE2086B352C6}"/>
              </a:ext>
            </a:extLst>
          </p:cNvPr>
          <p:cNvPicPr>
            <a:picLocks noChangeAspect="1"/>
          </p:cNvPicPr>
          <p:nvPr/>
        </p:nvPicPr>
        <p:blipFill rotWithShape="1">
          <a:blip r:embed="rId3">
            <a:extLst>
              <a:ext uri="{28A0092B-C50C-407E-A947-70E740481C1C}">
                <a14:useLocalDpi xmlns:a14="http://schemas.microsoft.com/office/drawing/2010/main" val="0"/>
              </a:ext>
            </a:extLst>
          </a:blip>
          <a:srcRect l="7993" t="5511" r="57126" b="12595"/>
          <a:stretch/>
        </p:blipFill>
        <p:spPr>
          <a:xfrm>
            <a:off x="757178" y="1464626"/>
            <a:ext cx="1569574" cy="4913454"/>
          </a:xfrm>
          <a:prstGeom prst="rect">
            <a:avLst/>
          </a:prstGeom>
        </p:spPr>
      </p:pic>
      <p:pic>
        <p:nvPicPr>
          <p:cNvPr id="12" name="Picture 11" descr="Blocks have been added to the if statement to the left to form a complete and valid code segment.  The X &gt; 30 block assembly is attached to the upper right notch of the top block as the conditional expression.  The command Move 25 steps is added to the bottom right tab of the same block for when the condition evaluates to true.  It also connects to the next block of the if-else to indicate the completion of the true statements.  The next block of the if-else also starts the statements to be executed when the condition evaluates to false.  These are attached through the tab in the bottom right corner of the second block.  The block assembly added causes the robot to beep for 1 sec.  This block assembly also connects to the third block of the if-else, which indicates the end of the conditional statement.">
            <a:extLst>
              <a:ext uri="{FF2B5EF4-FFF2-40B4-BE49-F238E27FC236}">
                <a16:creationId xmlns:a16="http://schemas.microsoft.com/office/drawing/2014/main" id="{67A232A7-1EBB-4F5F-BA9B-BDD62BF66FF5}"/>
              </a:ext>
            </a:extLst>
          </p:cNvPr>
          <p:cNvPicPr>
            <a:picLocks noChangeAspect="1"/>
          </p:cNvPicPr>
          <p:nvPr/>
        </p:nvPicPr>
        <p:blipFill rotWithShape="1">
          <a:blip r:embed="rId4">
            <a:extLst>
              <a:ext uri="{28A0092B-C50C-407E-A947-70E740481C1C}">
                <a14:useLocalDpi xmlns:a14="http://schemas.microsoft.com/office/drawing/2010/main" val="0"/>
              </a:ext>
            </a:extLst>
          </a:blip>
          <a:srcRect l="11730" t="15781" r="8396" b="6998"/>
          <a:stretch/>
        </p:blipFill>
        <p:spPr>
          <a:xfrm rot="10800000">
            <a:off x="3234162" y="1464626"/>
            <a:ext cx="6776260" cy="4913454"/>
          </a:xfrm>
          <a:prstGeom prst="rect">
            <a:avLst/>
          </a:prstGeom>
        </p:spPr>
      </p:pic>
      <p:sp>
        <p:nvSpPr>
          <p:cNvPr id="13" name="TextBox 12">
            <a:extLst>
              <a:ext uri="{FF2B5EF4-FFF2-40B4-BE49-F238E27FC236}">
                <a16:creationId xmlns:a16="http://schemas.microsoft.com/office/drawing/2014/main" id="{57CD9E15-F0B6-4686-B658-06F2862621B4}"/>
              </a:ext>
            </a:extLst>
          </p:cNvPr>
          <p:cNvSpPr txBox="1"/>
          <p:nvPr/>
        </p:nvSpPr>
        <p:spPr>
          <a:xfrm flipH="1">
            <a:off x="10021997" y="3136522"/>
            <a:ext cx="2500134" cy="1569660"/>
          </a:xfrm>
          <a:prstGeom prst="rect">
            <a:avLst/>
          </a:prstGeom>
          <a:noFill/>
        </p:spPr>
        <p:txBody>
          <a:bodyPr wrap="square" rtlCol="0">
            <a:spAutoFit/>
          </a:bodyPr>
          <a:lstStyle/>
          <a:p>
            <a:r>
              <a:rPr lang="en-US" sz="2400" dirty="0"/>
              <a:t>If x &gt; 30</a:t>
            </a:r>
          </a:p>
          <a:p>
            <a:r>
              <a:rPr lang="en-US" sz="2400" dirty="0"/>
              <a:t>    Move 25 steps</a:t>
            </a:r>
          </a:p>
          <a:p>
            <a:r>
              <a:rPr lang="en-US" sz="2400" dirty="0"/>
              <a:t>Else</a:t>
            </a:r>
          </a:p>
          <a:p>
            <a:r>
              <a:rPr lang="en-US" sz="2400" dirty="0"/>
              <a:t>    Beep 1 sec</a:t>
            </a:r>
          </a:p>
        </p:txBody>
      </p:sp>
    </p:spTree>
    <p:extLst>
      <p:ext uri="{BB962C8B-B14F-4D97-AF65-F5344CB8AC3E}">
        <p14:creationId xmlns:p14="http://schemas.microsoft.com/office/powerpoint/2010/main" val="76256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664579" y="18255"/>
            <a:ext cx="10515600" cy="1092915"/>
          </a:xfrm>
        </p:spPr>
        <p:txBody>
          <a:bodyPr/>
          <a:lstStyle/>
          <a:p>
            <a:r>
              <a:rPr lang="en-US" dirty="0">
                <a:latin typeface="Arial" panose="020B0604020202020204" pitchFamily="34" charset="0"/>
                <a:cs typeface="Arial" panose="020B0604020202020204" pitchFamily="34" charset="0"/>
              </a:rPr>
              <a:t>Code Blocks</a:t>
            </a:r>
          </a:p>
        </p:txBody>
      </p:sp>
      <p:sp>
        <p:nvSpPr>
          <p:cNvPr id="3" name="Content Placeholder 2">
            <a:extLst>
              <a:ext uri="{FF2B5EF4-FFF2-40B4-BE49-F238E27FC236}">
                <a16:creationId xmlns:a16="http://schemas.microsoft.com/office/drawing/2014/main" id="{5AC7ABDF-F2F0-46FB-844D-34236658D7B2}"/>
              </a:ext>
            </a:extLst>
          </p:cNvPr>
          <p:cNvSpPr>
            <a:spLocks noGrp="1"/>
          </p:cNvSpPr>
          <p:nvPr>
            <p:ph idx="1"/>
          </p:nvPr>
        </p:nvSpPr>
        <p:spPr>
          <a:xfrm>
            <a:off x="219919" y="1253331"/>
            <a:ext cx="11214904" cy="4351338"/>
          </a:xfrm>
        </p:spPr>
        <p:txBody>
          <a:bodyPr>
            <a:normAutofit lnSpcReduction="10000"/>
          </a:bodyPr>
          <a:lstStyle/>
          <a:p>
            <a:r>
              <a:rPr lang="en-US" dirty="0">
                <a:latin typeface="Arial" panose="020B0604020202020204" pitchFamily="34" charset="0"/>
                <a:cs typeface="Arial" panose="020B0604020202020204" pitchFamily="34" charset="0"/>
              </a:rPr>
              <a:t>Example code:</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Start on up arrow</a:t>
            </a:r>
          </a:p>
          <a:p>
            <a:pPr marL="0" indent="0">
              <a:buNone/>
            </a:pPr>
            <a:r>
              <a:rPr lang="en-US" dirty="0">
                <a:latin typeface="Arial" panose="020B0604020202020204" pitchFamily="34" charset="0"/>
                <a:cs typeface="Arial" panose="020B0604020202020204" pitchFamily="34" charset="0"/>
              </a:rPr>
              <a:t>   Point at 0 degrees</a:t>
            </a:r>
          </a:p>
          <a:p>
            <a:pPr marL="0" indent="0">
              <a:buNone/>
            </a:pPr>
            <a:r>
              <a:rPr lang="en-US" dirty="0">
                <a:latin typeface="Arial" panose="020B0604020202020204" pitchFamily="34" charset="0"/>
                <a:cs typeface="Arial" panose="020B0604020202020204" pitchFamily="34" charset="0"/>
              </a:rPr>
              <a:t>   Move 25 steps</a:t>
            </a:r>
          </a:p>
          <a:p>
            <a:pPr marL="0" indent="0">
              <a:buNone/>
            </a:pPr>
            <a:r>
              <a:rPr lang="en-US" dirty="0">
                <a:latin typeface="Arial" panose="020B0604020202020204" pitchFamily="34" charset="0"/>
                <a:cs typeface="Arial" panose="020B0604020202020204" pitchFamily="34" charset="0"/>
              </a:rPr>
              <a:t>   If (texture == rough)</a:t>
            </a:r>
          </a:p>
          <a:p>
            <a:pPr marL="0" indent="0">
              <a:buNone/>
            </a:pPr>
            <a:r>
              <a:rPr lang="en-US" dirty="0">
                <a:latin typeface="Arial" panose="020B0604020202020204" pitchFamily="34" charset="0"/>
                <a:cs typeface="Arial" panose="020B0604020202020204" pitchFamily="34" charset="0"/>
              </a:rPr>
              <a:t>          Move -25 steps</a:t>
            </a:r>
          </a:p>
          <a:p>
            <a:pPr marL="0" indent="0">
              <a:buNone/>
            </a:pPr>
            <a:r>
              <a:rPr lang="en-US" dirty="0">
                <a:latin typeface="Arial" panose="020B0604020202020204" pitchFamily="34" charset="0"/>
                <a:cs typeface="Arial" panose="020B0604020202020204" pitchFamily="34" charset="0"/>
              </a:rPr>
              <a:t>          Beep 2 seconds</a:t>
            </a:r>
          </a:p>
          <a:p>
            <a:pPr marL="0" indent="0">
              <a:buNone/>
            </a:pPr>
            <a:r>
              <a:rPr lang="en-US" dirty="0">
                <a:latin typeface="Arial" panose="020B0604020202020204" pitchFamily="34" charset="0"/>
                <a:cs typeface="Arial" panose="020B0604020202020204" pitchFamily="34" charset="0"/>
              </a:rPr>
              <a:t>   End if</a:t>
            </a:r>
          </a:p>
        </p:txBody>
      </p:sp>
      <p:pic>
        <p:nvPicPr>
          <p:cNvPr id="4" name="Picture 3" descr="This is an example of a 7-line program.&#10;The code does the following program:&#10;Start on up arrow&#10;Point at 0 degrees&#10;Move 25 steps&#10;If (texture == rough)&#10;    Move -25 steps&#10;    Beep 2 seconds&#10;End if&#10;&#10;I will describe everything in more detail in my talk, but the blocks use all the principles that I just talked about.">
            <a:extLst>
              <a:ext uri="{FF2B5EF4-FFF2-40B4-BE49-F238E27FC236}">
                <a16:creationId xmlns:a16="http://schemas.microsoft.com/office/drawing/2014/main" id="{12EAA299-B2CA-44C7-9099-DCAEDCE6977F}"/>
              </a:ext>
            </a:extLst>
          </p:cNvPr>
          <p:cNvPicPr>
            <a:picLocks noChangeAspect="1"/>
          </p:cNvPicPr>
          <p:nvPr/>
        </p:nvPicPr>
        <p:blipFill rotWithShape="1">
          <a:blip r:embed="rId3"/>
          <a:srcRect b="4470"/>
          <a:stretch/>
        </p:blipFill>
        <p:spPr>
          <a:xfrm>
            <a:off x="4905816" y="-7265"/>
            <a:ext cx="5789191" cy="6872530"/>
          </a:xfrm>
          <a:prstGeom prst="rect">
            <a:avLst/>
          </a:prstGeom>
        </p:spPr>
      </p:pic>
    </p:spTree>
    <p:extLst>
      <p:ext uri="{BB962C8B-B14F-4D97-AF65-F5344CB8AC3E}">
        <p14:creationId xmlns:p14="http://schemas.microsoft.com/office/powerpoint/2010/main" val="229563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Command Palette</a:t>
            </a:r>
          </a:p>
        </p:txBody>
      </p:sp>
      <p:pic>
        <p:nvPicPr>
          <p:cNvPr id="4" name="Content Placeholder 3" descr="The main picture shows the organization of the program commands.   There is one program command type per drawer. The drawers are organized in 9 rows.  Each row has a stack of drawers 1 to 3 drawers high. Each drawer has the symbol label of their command on the front and can be slid out to get the block assemblies.&#10;">
            <a:extLst>
              <a:ext uri="{FF2B5EF4-FFF2-40B4-BE49-F238E27FC236}">
                <a16:creationId xmlns:a16="http://schemas.microsoft.com/office/drawing/2014/main" id="{55796017-916E-43F7-A9DA-0DF058657FE3}"/>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t="46196"/>
          <a:stretch/>
        </p:blipFill>
        <p:spPr bwMode="auto">
          <a:xfrm>
            <a:off x="379003" y="2247972"/>
            <a:ext cx="8683974" cy="3979208"/>
          </a:xfrm>
          <a:prstGeom prst="rect">
            <a:avLst/>
          </a:prstGeom>
          <a:noFill/>
          <a:ln>
            <a:noFill/>
          </a:ln>
          <a:extLst>
            <a:ext uri="{53640926-AAD7-44D8-BBD7-CCE9431645EC}">
              <a14:shadowObscured xmlns:a14="http://schemas.microsoft.com/office/drawing/2010/main"/>
            </a:ext>
          </a:extLst>
        </p:spPr>
      </p:pic>
      <p:pic>
        <p:nvPicPr>
          <p:cNvPr id="5" name="Picture 4" descr="The bottom right picture shows a smaller set of drawers organized in 2 rows by 5 columns.  Each holds one of the variables X, Y, D, arrow keys, and texture-rough and texture-smooth.  &#10;">
            <a:extLst>
              <a:ext uri="{FF2B5EF4-FFF2-40B4-BE49-F238E27FC236}">
                <a16:creationId xmlns:a16="http://schemas.microsoft.com/office/drawing/2014/main" id="{08A22FC5-F484-4CF5-ADA5-755AFA77B807}"/>
              </a:ext>
            </a:extLst>
          </p:cNvPr>
          <p:cNvPicPr/>
          <p:nvPr/>
        </p:nvPicPr>
        <p:blipFill rotWithShape="1">
          <a:blip r:embed="rId4" cstate="print">
            <a:extLst>
              <a:ext uri="{28A0092B-C50C-407E-A947-70E740481C1C}">
                <a14:useLocalDpi xmlns:a14="http://schemas.microsoft.com/office/drawing/2010/main" val="0"/>
              </a:ext>
            </a:extLst>
          </a:blip>
          <a:srcRect l="16866" r="13570"/>
          <a:stretch/>
        </p:blipFill>
        <p:spPr bwMode="auto">
          <a:xfrm rot="5400000">
            <a:off x="9677737" y="4202912"/>
            <a:ext cx="1794076" cy="225446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F11A51D-0469-4C42-AB29-B8DC918D0573}"/>
              </a:ext>
            </a:extLst>
          </p:cNvPr>
          <p:cNvSpPr txBox="1"/>
          <p:nvPr/>
        </p:nvSpPr>
        <p:spPr>
          <a:xfrm flipH="1">
            <a:off x="3171462" y="6198457"/>
            <a:ext cx="2924537" cy="461665"/>
          </a:xfrm>
          <a:prstGeom prst="rect">
            <a:avLst/>
          </a:prstGeom>
          <a:noFill/>
        </p:spPr>
        <p:txBody>
          <a:bodyPr wrap="square" rtlCol="0">
            <a:spAutoFit/>
          </a:bodyPr>
          <a:lstStyle/>
          <a:p>
            <a:r>
              <a:rPr lang="en-US" sz="2400" dirty="0"/>
              <a:t>Available Commands</a:t>
            </a:r>
          </a:p>
        </p:txBody>
      </p:sp>
      <p:sp>
        <p:nvSpPr>
          <p:cNvPr id="7" name="TextBox 6">
            <a:extLst>
              <a:ext uri="{FF2B5EF4-FFF2-40B4-BE49-F238E27FC236}">
                <a16:creationId xmlns:a16="http://schemas.microsoft.com/office/drawing/2014/main" id="{F5921660-CD78-41B2-9F7E-8C479BAFE5AA}"/>
              </a:ext>
            </a:extLst>
          </p:cNvPr>
          <p:cNvSpPr txBox="1"/>
          <p:nvPr/>
        </p:nvSpPr>
        <p:spPr>
          <a:xfrm flipH="1">
            <a:off x="9447545" y="6262042"/>
            <a:ext cx="2544451" cy="461665"/>
          </a:xfrm>
          <a:prstGeom prst="rect">
            <a:avLst/>
          </a:prstGeom>
          <a:noFill/>
        </p:spPr>
        <p:txBody>
          <a:bodyPr wrap="square" rtlCol="0">
            <a:spAutoFit/>
          </a:bodyPr>
          <a:lstStyle/>
          <a:p>
            <a:r>
              <a:rPr lang="en-US" sz="2400" dirty="0"/>
              <a:t>Available Variables</a:t>
            </a:r>
          </a:p>
        </p:txBody>
      </p:sp>
      <p:pic>
        <p:nvPicPr>
          <p:cNvPr id="8" name="Picture 7" descr="This picture shows the number blocks that start off blank except for the orientation marker and texture at the bottom.  Number blocks can be constructed on the go by adding labels from a packet that include the large print number and Braille.  Many pre-made numbers are provided.&#10;">
            <a:extLst>
              <a:ext uri="{FF2B5EF4-FFF2-40B4-BE49-F238E27FC236}">
                <a16:creationId xmlns:a16="http://schemas.microsoft.com/office/drawing/2014/main" id="{5E72B824-5F34-41BE-8249-191602F01DE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196797" y="-7620"/>
            <a:ext cx="2243455" cy="2988945"/>
          </a:xfrm>
          <a:prstGeom prst="rect">
            <a:avLst/>
          </a:prstGeom>
          <a:noFill/>
          <a:ln>
            <a:noFill/>
          </a:ln>
        </p:spPr>
      </p:pic>
      <p:sp>
        <p:nvSpPr>
          <p:cNvPr id="9" name="TextBox 8">
            <a:extLst>
              <a:ext uri="{FF2B5EF4-FFF2-40B4-BE49-F238E27FC236}">
                <a16:creationId xmlns:a16="http://schemas.microsoft.com/office/drawing/2014/main" id="{638147B4-3BE5-429B-9ABF-FC3F25606FB0}"/>
              </a:ext>
            </a:extLst>
          </p:cNvPr>
          <p:cNvSpPr txBox="1"/>
          <p:nvPr/>
        </p:nvSpPr>
        <p:spPr>
          <a:xfrm flipH="1">
            <a:off x="9984491" y="2608580"/>
            <a:ext cx="1369309" cy="461665"/>
          </a:xfrm>
          <a:prstGeom prst="rect">
            <a:avLst/>
          </a:prstGeom>
          <a:noFill/>
        </p:spPr>
        <p:txBody>
          <a:bodyPr wrap="square" rtlCol="0">
            <a:spAutoFit/>
          </a:bodyPr>
          <a:lstStyle/>
          <a:p>
            <a:r>
              <a:rPr lang="en-US" sz="2400" dirty="0"/>
              <a:t>Numbers</a:t>
            </a:r>
          </a:p>
        </p:txBody>
      </p:sp>
    </p:spTree>
    <p:extLst>
      <p:ext uri="{BB962C8B-B14F-4D97-AF65-F5344CB8AC3E}">
        <p14:creationId xmlns:p14="http://schemas.microsoft.com/office/powerpoint/2010/main" val="4226822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618281" y="18255"/>
            <a:ext cx="10515600" cy="1325563"/>
          </a:xfrm>
        </p:spPr>
        <p:txBody>
          <a:bodyPr/>
          <a:lstStyle/>
          <a:p>
            <a:r>
              <a:rPr lang="en-US" dirty="0">
                <a:latin typeface="Arial" panose="020B0604020202020204" pitchFamily="34" charset="0"/>
                <a:cs typeface="Arial" panose="020B0604020202020204" pitchFamily="34" charset="0"/>
              </a:rPr>
              <a:t>Code Execution Stage</a:t>
            </a:r>
          </a:p>
        </p:txBody>
      </p:sp>
      <p:pic>
        <p:nvPicPr>
          <p:cNvPr id="4" name="Content Placeholder 3" descr="The tangible stage where the code is executed consists of a numeric keypad in the bottom right corner, a background covering most of the table, and a mobile robot on the background acting as a Sprite.&#10;This picture shows the standard background which can be added to by the teacher. The raised, black parts indicate the boundary and axes.  The incised, invisible grid lines are to aid in determination of the robot’s location.  Accurate location was deemed important for debugging programs successfully.&#10;In the bottom right is the numeric keypad used for input.  Students can currently use the Enter key or the arrow keys, and can press the red key to get the location of the mobile robot. &#10;The mobile robot is in the center of the background in this picture.&#10;">
            <a:extLst>
              <a:ext uri="{FF2B5EF4-FFF2-40B4-BE49-F238E27FC236}">
                <a16:creationId xmlns:a16="http://schemas.microsoft.com/office/drawing/2014/main" id="{256BB926-CD56-4851-895C-94FBDA962359}"/>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660181" y="106752"/>
            <a:ext cx="4580338" cy="7243825"/>
          </a:xfrm>
          <a:prstGeom prst="rect">
            <a:avLst/>
          </a:prstGeom>
          <a:noFill/>
          <a:ln>
            <a:noFill/>
          </a:ln>
        </p:spPr>
      </p:pic>
      <p:sp>
        <p:nvSpPr>
          <p:cNvPr id="5" name="TextBox 4">
            <a:extLst>
              <a:ext uri="{FF2B5EF4-FFF2-40B4-BE49-F238E27FC236}">
                <a16:creationId xmlns:a16="http://schemas.microsoft.com/office/drawing/2014/main" id="{960326C0-D561-414E-A783-5BC464B874EA}"/>
              </a:ext>
            </a:extLst>
          </p:cNvPr>
          <p:cNvSpPr txBox="1"/>
          <p:nvPr/>
        </p:nvSpPr>
        <p:spPr>
          <a:xfrm flipH="1">
            <a:off x="8321617" y="6008748"/>
            <a:ext cx="1354818" cy="830997"/>
          </a:xfrm>
          <a:prstGeom prst="rect">
            <a:avLst/>
          </a:prstGeom>
          <a:noFill/>
        </p:spPr>
        <p:txBody>
          <a:bodyPr wrap="square" rtlCol="0">
            <a:spAutoFit/>
          </a:bodyPr>
          <a:lstStyle/>
          <a:p>
            <a:r>
              <a:rPr lang="en-US" sz="2400" dirty="0"/>
              <a:t>Numeric keypad</a:t>
            </a:r>
          </a:p>
        </p:txBody>
      </p:sp>
      <p:sp>
        <p:nvSpPr>
          <p:cNvPr id="6" name="TextBox 5">
            <a:extLst>
              <a:ext uri="{FF2B5EF4-FFF2-40B4-BE49-F238E27FC236}">
                <a16:creationId xmlns:a16="http://schemas.microsoft.com/office/drawing/2014/main" id="{ECA710E6-0E74-419A-BC85-BB3B2507212C}"/>
              </a:ext>
            </a:extLst>
          </p:cNvPr>
          <p:cNvSpPr txBox="1"/>
          <p:nvPr/>
        </p:nvSpPr>
        <p:spPr>
          <a:xfrm flipH="1">
            <a:off x="4421529" y="6198457"/>
            <a:ext cx="1674471" cy="461665"/>
          </a:xfrm>
          <a:prstGeom prst="rect">
            <a:avLst/>
          </a:prstGeom>
          <a:noFill/>
        </p:spPr>
        <p:txBody>
          <a:bodyPr wrap="square" rtlCol="0">
            <a:spAutoFit/>
          </a:bodyPr>
          <a:lstStyle/>
          <a:p>
            <a:r>
              <a:rPr lang="en-US" sz="2400" dirty="0"/>
              <a:t>Background</a:t>
            </a:r>
          </a:p>
        </p:txBody>
      </p:sp>
      <p:sp>
        <p:nvSpPr>
          <p:cNvPr id="7" name="TextBox 6">
            <a:extLst>
              <a:ext uri="{FF2B5EF4-FFF2-40B4-BE49-F238E27FC236}">
                <a16:creationId xmlns:a16="http://schemas.microsoft.com/office/drawing/2014/main" id="{D81B6802-8B17-4CC9-88DF-9D9396CF82BE}"/>
              </a:ext>
            </a:extLst>
          </p:cNvPr>
          <p:cNvSpPr txBox="1"/>
          <p:nvPr/>
        </p:nvSpPr>
        <p:spPr>
          <a:xfrm flipH="1">
            <a:off x="5605424" y="2845285"/>
            <a:ext cx="1354818" cy="830997"/>
          </a:xfrm>
          <a:prstGeom prst="rect">
            <a:avLst/>
          </a:prstGeom>
          <a:noFill/>
        </p:spPr>
        <p:txBody>
          <a:bodyPr wrap="square" rtlCol="0">
            <a:spAutoFit/>
          </a:bodyPr>
          <a:lstStyle/>
          <a:p>
            <a:r>
              <a:rPr lang="en-US" sz="2400" dirty="0"/>
              <a:t>Mobile robot</a:t>
            </a:r>
          </a:p>
        </p:txBody>
      </p:sp>
    </p:spTree>
    <p:extLst>
      <p:ext uri="{BB962C8B-B14F-4D97-AF65-F5344CB8AC3E}">
        <p14:creationId xmlns:p14="http://schemas.microsoft.com/office/powerpoint/2010/main" val="1616349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618281" y="18255"/>
            <a:ext cx="10515600" cy="1325563"/>
          </a:xfrm>
        </p:spPr>
        <p:txBody>
          <a:bodyPr/>
          <a:lstStyle/>
          <a:p>
            <a:r>
              <a:rPr lang="en-US" dirty="0">
                <a:latin typeface="Arial" panose="020B0604020202020204" pitchFamily="34" charset="0"/>
                <a:cs typeface="Arial" panose="020B0604020202020204" pitchFamily="34" charset="0"/>
              </a:rPr>
              <a:t>Code Execution Stage</a:t>
            </a:r>
          </a:p>
        </p:txBody>
      </p:sp>
      <p:sp>
        <p:nvSpPr>
          <p:cNvPr id="8" name="Content Placeholder 7">
            <a:extLst>
              <a:ext uri="{FF2B5EF4-FFF2-40B4-BE49-F238E27FC236}">
                <a16:creationId xmlns:a16="http://schemas.microsoft.com/office/drawing/2014/main" id="{6B8E0AB3-5143-4D6C-8EE5-91E88BFB2869}"/>
              </a:ext>
            </a:extLst>
          </p:cNvPr>
          <p:cNvSpPr>
            <a:spLocks noGrp="1"/>
          </p:cNvSpPr>
          <p:nvPr>
            <p:ph idx="1"/>
          </p:nvPr>
        </p:nvSpPr>
        <p:spPr>
          <a:xfrm>
            <a:off x="479384" y="1524683"/>
            <a:ext cx="10991127" cy="4351338"/>
          </a:xfrm>
        </p:spPr>
        <p:txBody>
          <a:bodyPr/>
          <a:lstStyle/>
          <a:p>
            <a:r>
              <a:rPr lang="en-US" dirty="0"/>
              <a:t>One can add to a standard background to make story or game scenarios</a:t>
            </a:r>
          </a:p>
        </p:txBody>
      </p:sp>
      <p:pic>
        <p:nvPicPr>
          <p:cNvPr id="9" name="Picture 8" descr="Both pictures show removeable modifications to the basic background.  The colored tape lines indicate boundaries to be used for conditional statements.  The wider black lines are a texture strip.  The student can use the command sense texture or sense smooth in relation to these.&#10;&#10;This picture is a story scenario.  The mobile robot is underwater.  They have to go to the deep well where the fish is in the upper-left quadrant and then take the fish to the eel in its cave in the lower-right quadrant.">
            <a:extLst>
              <a:ext uri="{FF2B5EF4-FFF2-40B4-BE49-F238E27FC236}">
                <a16:creationId xmlns:a16="http://schemas.microsoft.com/office/drawing/2014/main" id="{4649D48F-441A-4CEF-BDB7-891DDCEC8E7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301438" y="1611899"/>
            <a:ext cx="3617552" cy="5531733"/>
          </a:xfrm>
          <a:prstGeom prst="rect">
            <a:avLst/>
          </a:prstGeom>
          <a:noFill/>
          <a:ln>
            <a:noFill/>
          </a:ln>
        </p:spPr>
      </p:pic>
      <p:pic>
        <p:nvPicPr>
          <p:cNvPr id="10" name="Picture 9" descr="This scenario was for a game students created.  The background is an obstacle course.  The robot had to stay in its lane, indicated by the solid silver raised lines.  It had to go through the obstacle course without running into the textured walls.  The students programmed the robot to make a noise as a penalty for going out of bounds or into the textured walls.  They were also required to have the robot do a dance when they crossed the dashed silver tape finish line on the right edge.  The yellow lines in the middle indicate an area that was a wind tunnel and so the robot should move more slowly in that region.">
            <a:extLst>
              <a:ext uri="{FF2B5EF4-FFF2-40B4-BE49-F238E27FC236}">
                <a16:creationId xmlns:a16="http://schemas.microsoft.com/office/drawing/2014/main" id="{AC0F4E88-355B-42C3-8747-7D02A808671A}"/>
              </a:ext>
            </a:extLst>
          </p:cNvPr>
          <p:cNvPicPr/>
          <p:nvPr/>
        </p:nvPicPr>
        <p:blipFill rotWithShape="1">
          <a:blip r:embed="rId4" cstate="print">
            <a:extLst>
              <a:ext uri="{28A0092B-C50C-407E-A947-70E740481C1C}">
                <a14:useLocalDpi xmlns:a14="http://schemas.microsoft.com/office/drawing/2010/main" val="0"/>
              </a:ext>
            </a:extLst>
          </a:blip>
          <a:srcRect l="7299" r="5351"/>
          <a:stretch/>
        </p:blipFill>
        <p:spPr bwMode="auto">
          <a:xfrm rot="16200000">
            <a:off x="7273013" y="1611899"/>
            <a:ext cx="3617551" cy="55317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4917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687729" y="215025"/>
            <a:ext cx="10515600" cy="1325563"/>
          </a:xfrm>
        </p:spPr>
        <p:txBody>
          <a:bodyPr/>
          <a:lstStyle/>
          <a:p>
            <a:r>
              <a:rPr lang="en-US" dirty="0">
                <a:latin typeface="Arial" panose="020B0604020202020204" pitchFamily="34" charset="0"/>
                <a:cs typeface="Arial" panose="020B0604020202020204" pitchFamily="34" charset="0"/>
              </a:rPr>
              <a:t>Mobile Robot Sprite</a:t>
            </a:r>
          </a:p>
        </p:txBody>
      </p:sp>
      <p:pic>
        <p:nvPicPr>
          <p:cNvPr id="4" name="Content Placeholder 3" descr="This picture shows the top view of the mobile robot Sprite.  It is in the shape of a brimmed hat, which the student rests their hand on to follow the robot.  The raised line and raised dots indicate the front of the robot.&#10;">
            <a:extLst>
              <a:ext uri="{FF2B5EF4-FFF2-40B4-BE49-F238E27FC236}">
                <a16:creationId xmlns:a16="http://schemas.microsoft.com/office/drawing/2014/main" id="{8AD25842-99AC-477D-B25E-DBA95BD01802}"/>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t="27368" b="21730"/>
          <a:stretch/>
        </p:blipFill>
        <p:spPr bwMode="auto">
          <a:xfrm>
            <a:off x="787668" y="2094346"/>
            <a:ext cx="4918650" cy="3783531"/>
          </a:xfrm>
          <a:prstGeom prst="rect">
            <a:avLst/>
          </a:prstGeom>
          <a:noFill/>
          <a:ln>
            <a:noFill/>
          </a:ln>
          <a:extLst>
            <a:ext uri="{53640926-AAD7-44D8-BBD7-CCE9431645EC}">
              <a14:shadowObscured xmlns:a14="http://schemas.microsoft.com/office/drawing/2010/main"/>
            </a:ext>
          </a:extLst>
        </p:spPr>
      </p:pic>
      <p:pic>
        <p:nvPicPr>
          <p:cNvPr id="5" name="Picture 4" descr="This picture shows the side view of the mobile robot Sprite.  The bottom is a 2 wheeled mobile robot that is coupled to the hand-hold through springs. The springs are to keep the robot’s movement less susceptible to forces from the hand.&#10;">
            <a:extLst>
              <a:ext uri="{FF2B5EF4-FFF2-40B4-BE49-F238E27FC236}">
                <a16:creationId xmlns:a16="http://schemas.microsoft.com/office/drawing/2014/main" id="{B6DD71AD-179D-4526-854B-1EA60E7DCE9C}"/>
              </a:ext>
            </a:extLst>
          </p:cNvPr>
          <p:cNvPicPr/>
          <p:nvPr/>
        </p:nvPicPr>
        <p:blipFill rotWithShape="1">
          <a:blip r:embed="rId4" cstate="print">
            <a:extLst>
              <a:ext uri="{28A0092B-C50C-407E-A947-70E740481C1C}">
                <a14:useLocalDpi xmlns:a14="http://schemas.microsoft.com/office/drawing/2010/main" val="0"/>
              </a:ext>
            </a:extLst>
          </a:blip>
          <a:srcRect t="21471" b="17184"/>
          <a:stretch/>
        </p:blipFill>
        <p:spPr bwMode="auto">
          <a:xfrm>
            <a:off x="6284679" y="2094345"/>
            <a:ext cx="4918650" cy="3783531"/>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2BE8FF5E-251D-42F4-8ADA-40D3F9F93490}"/>
              </a:ext>
            </a:extLst>
          </p:cNvPr>
          <p:cNvSpPr txBox="1"/>
          <p:nvPr/>
        </p:nvSpPr>
        <p:spPr>
          <a:xfrm flipH="1">
            <a:off x="2604303" y="6061488"/>
            <a:ext cx="1674471" cy="461665"/>
          </a:xfrm>
          <a:prstGeom prst="rect">
            <a:avLst/>
          </a:prstGeom>
          <a:noFill/>
        </p:spPr>
        <p:txBody>
          <a:bodyPr wrap="square" rtlCol="0">
            <a:spAutoFit/>
          </a:bodyPr>
          <a:lstStyle/>
          <a:p>
            <a:r>
              <a:rPr lang="en-US" sz="2400" dirty="0"/>
              <a:t>Top View</a:t>
            </a:r>
          </a:p>
        </p:txBody>
      </p:sp>
      <p:sp>
        <p:nvSpPr>
          <p:cNvPr id="7" name="TextBox 6">
            <a:extLst>
              <a:ext uri="{FF2B5EF4-FFF2-40B4-BE49-F238E27FC236}">
                <a16:creationId xmlns:a16="http://schemas.microsoft.com/office/drawing/2014/main" id="{06353E93-0F90-41BD-BCBF-B2156BE645EF}"/>
              </a:ext>
            </a:extLst>
          </p:cNvPr>
          <p:cNvSpPr txBox="1"/>
          <p:nvPr/>
        </p:nvSpPr>
        <p:spPr>
          <a:xfrm flipH="1">
            <a:off x="7814841" y="6061489"/>
            <a:ext cx="1674471" cy="461665"/>
          </a:xfrm>
          <a:prstGeom prst="rect">
            <a:avLst/>
          </a:prstGeom>
          <a:noFill/>
        </p:spPr>
        <p:txBody>
          <a:bodyPr wrap="square" rtlCol="0">
            <a:spAutoFit/>
          </a:bodyPr>
          <a:lstStyle/>
          <a:p>
            <a:r>
              <a:rPr lang="en-US" sz="2400" dirty="0"/>
              <a:t>Side View</a:t>
            </a:r>
          </a:p>
        </p:txBody>
      </p:sp>
    </p:spTree>
    <p:extLst>
      <p:ext uri="{BB962C8B-B14F-4D97-AF65-F5344CB8AC3E}">
        <p14:creationId xmlns:p14="http://schemas.microsoft.com/office/powerpoint/2010/main" val="1464990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340489" y="0"/>
            <a:ext cx="10515600" cy="1325563"/>
          </a:xfrm>
        </p:spPr>
        <p:txBody>
          <a:bodyPr/>
          <a:lstStyle/>
          <a:p>
            <a:r>
              <a:rPr lang="en-US" dirty="0">
                <a:latin typeface="Arial" panose="020B0604020202020204" pitchFamily="34" charset="0"/>
                <a:cs typeface="Arial" panose="020B0604020202020204" pitchFamily="34" charset="0"/>
              </a:rPr>
              <a:t>Future Work</a:t>
            </a:r>
          </a:p>
        </p:txBody>
      </p:sp>
      <p:sp>
        <p:nvSpPr>
          <p:cNvPr id="3" name="Content Placeholder 2">
            <a:extLst>
              <a:ext uri="{FF2B5EF4-FFF2-40B4-BE49-F238E27FC236}">
                <a16:creationId xmlns:a16="http://schemas.microsoft.com/office/drawing/2014/main" id="{5AC7ABDF-F2F0-46FB-844D-34236658D7B2}"/>
              </a:ext>
            </a:extLst>
          </p:cNvPr>
          <p:cNvSpPr>
            <a:spLocks noGrp="1"/>
          </p:cNvSpPr>
          <p:nvPr>
            <p:ph idx="1"/>
          </p:nvPr>
        </p:nvSpPr>
        <p:spPr>
          <a:xfrm>
            <a:off x="646735" y="1253331"/>
            <a:ext cx="10898529" cy="5436836"/>
          </a:xfrm>
        </p:spPr>
        <p:txBody>
          <a:bodyPr/>
          <a:lstStyle/>
          <a:p>
            <a:r>
              <a:rPr lang="en-US" dirty="0">
                <a:latin typeface="Arial" panose="020B0604020202020204" pitchFamily="34" charset="0"/>
                <a:cs typeface="Arial" panose="020B0604020202020204" pitchFamily="34" charset="0"/>
              </a:rPr>
              <a:t>Stage II</a:t>
            </a:r>
          </a:p>
          <a:p>
            <a:pPr lvl="1"/>
            <a:r>
              <a:rPr lang="en-US" dirty="0">
                <a:latin typeface="Arial" panose="020B0604020202020204" pitchFamily="34" charset="0"/>
                <a:cs typeface="Arial" panose="020B0604020202020204" pitchFamily="34" charset="0"/>
              </a:rPr>
              <a:t>System: revisions based on student feedback, additional block commands including those in the sound category</a:t>
            </a:r>
          </a:p>
          <a:p>
            <a:pPr lvl="1"/>
            <a:r>
              <a:rPr lang="en-US" dirty="0">
                <a:latin typeface="Arial" panose="020B0604020202020204" pitchFamily="34" charset="0"/>
                <a:cs typeface="Arial" panose="020B0604020202020204" pitchFamily="34" charset="0"/>
              </a:rPr>
              <a:t>Website: student sharing of projects with those on actual Scratch website, teaching resources, career mentoring and educational guidance </a:t>
            </a:r>
          </a:p>
          <a:p>
            <a:pPr lvl="1"/>
            <a:r>
              <a:rPr lang="en-US" dirty="0">
                <a:latin typeface="Arial" panose="020B0604020202020204" pitchFamily="34" charset="0"/>
                <a:cs typeface="Arial" panose="020B0604020202020204" pitchFamily="34" charset="0"/>
              </a:rPr>
              <a:t>Camps for BVI students: Hold 1 week camps at multiple sites, focusing on Science Centers</a:t>
            </a:r>
          </a:p>
          <a:p>
            <a:pPr lvl="1"/>
            <a:r>
              <a:rPr lang="en-US" dirty="0">
                <a:latin typeface="Arial" panose="020B0604020202020204" pitchFamily="34" charset="0"/>
                <a:cs typeface="Arial" panose="020B0604020202020204" pitchFamily="34" charset="0"/>
              </a:rPr>
              <a:t>Assessment</a:t>
            </a:r>
          </a:p>
          <a:p>
            <a:r>
              <a:rPr lang="en-US" dirty="0">
                <a:latin typeface="Arial" panose="020B0604020202020204" pitchFamily="34" charset="0"/>
                <a:cs typeface="Arial" panose="020B0604020202020204" pitchFamily="34" charset="0"/>
              </a:rPr>
              <a:t>Stage III</a:t>
            </a:r>
          </a:p>
          <a:p>
            <a:pPr lvl="1"/>
            <a:r>
              <a:rPr lang="en-US" dirty="0">
                <a:latin typeface="Arial" panose="020B0604020202020204" pitchFamily="34" charset="0"/>
                <a:cs typeface="Arial" panose="020B0604020202020204" pitchFamily="34" charset="0"/>
              </a:rPr>
              <a:t>System: revisions based on student/teacher feedback, modifications for “large” scale manufacturing</a:t>
            </a:r>
          </a:p>
          <a:p>
            <a:pPr lvl="1"/>
            <a:r>
              <a:rPr lang="en-US" dirty="0">
                <a:latin typeface="Arial" panose="020B0604020202020204" pitchFamily="34" charset="0"/>
                <a:cs typeface="Arial" panose="020B0604020202020204" pitchFamily="34" charset="0"/>
              </a:rPr>
              <a:t>Website: educational resources for school term courses</a:t>
            </a:r>
          </a:p>
          <a:p>
            <a:pPr lvl="1"/>
            <a:r>
              <a:rPr lang="en-US" dirty="0">
                <a:latin typeface="Arial" panose="020B0604020202020204" pitchFamily="34" charset="0"/>
                <a:cs typeface="Arial" panose="020B0604020202020204" pitchFamily="34" charset="0"/>
              </a:rPr>
              <a:t>Assessment</a:t>
            </a:r>
          </a:p>
        </p:txBody>
      </p:sp>
    </p:spTree>
    <p:extLst>
      <p:ext uri="{BB962C8B-B14F-4D97-AF65-F5344CB8AC3E}">
        <p14:creationId xmlns:p14="http://schemas.microsoft.com/office/powerpoint/2010/main" val="3480200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838200" y="18255"/>
            <a:ext cx="10515600" cy="1325563"/>
          </a:xfrm>
        </p:spPr>
        <p:txBody>
          <a:bodyPr/>
          <a:lstStyle/>
          <a:p>
            <a:r>
              <a:rPr lang="en-US" dirty="0">
                <a:latin typeface="Arial" panose="020B0604020202020204" pitchFamily="34" charset="0"/>
                <a:cs typeface="Arial" panose="020B0604020202020204" pitchFamily="34" charset="0"/>
              </a:rPr>
              <a:t>Purpose</a:t>
            </a:r>
          </a:p>
        </p:txBody>
      </p:sp>
      <p:sp>
        <p:nvSpPr>
          <p:cNvPr id="3" name="Content Placeholder 2">
            <a:extLst>
              <a:ext uri="{FF2B5EF4-FFF2-40B4-BE49-F238E27FC236}">
                <a16:creationId xmlns:a16="http://schemas.microsoft.com/office/drawing/2014/main" id="{5AC7ABDF-F2F0-46FB-844D-34236658D7B2}"/>
              </a:ext>
            </a:extLst>
          </p:cNvPr>
          <p:cNvSpPr>
            <a:spLocks noGrp="1"/>
          </p:cNvSpPr>
          <p:nvPr>
            <p:ph idx="1"/>
          </p:nvPr>
        </p:nvSpPr>
        <p:spPr>
          <a:xfrm>
            <a:off x="544010" y="1343818"/>
            <a:ext cx="11377914" cy="5230601"/>
          </a:xfrm>
        </p:spPr>
        <p:txBody>
          <a:bodyPr>
            <a:normAutofit/>
          </a:bodyPr>
          <a:lstStyle/>
          <a:p>
            <a:r>
              <a:rPr lang="en-US" dirty="0">
                <a:latin typeface="Arial" panose="020B0604020202020204" pitchFamily="34" charset="0"/>
                <a:cs typeface="Arial" panose="020B0604020202020204" pitchFamily="34" charset="0"/>
              </a:rPr>
              <a:t>Most K-12 BVI students are in schools with sighted students</a:t>
            </a:r>
          </a:p>
          <a:p>
            <a:r>
              <a:rPr lang="en-US" dirty="0">
                <a:latin typeface="Arial" panose="020B0604020202020204" pitchFamily="34" charset="0"/>
                <a:cs typeface="Arial" panose="020B0604020202020204" pitchFamily="34" charset="0"/>
              </a:rPr>
              <a:t>Scratch is frequently used for programming courses for sighted students</a:t>
            </a:r>
          </a:p>
          <a:p>
            <a:pPr lvl="1">
              <a:buFont typeface="Wingdings" panose="05000000000000000000" pitchFamily="2" charset="2"/>
              <a:buChar char="Ø"/>
            </a:pPr>
            <a:r>
              <a:rPr lang="en-US" dirty="0">
                <a:latin typeface="Arial" panose="020B0604020202020204" pitchFamily="34" charset="0"/>
                <a:cs typeface="Arial" panose="020B0604020202020204" pitchFamily="34" charset="0"/>
              </a:rPr>
              <a:t>Prevents access and opportunities for BVI students</a:t>
            </a:r>
          </a:p>
          <a:p>
            <a:endParaRPr lang="en-US"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dirty="0">
                <a:latin typeface="Arial" panose="020B0604020202020204" pitchFamily="34" charset="0"/>
                <a:cs typeface="Arial" panose="020B0604020202020204" pitchFamily="34" charset="0"/>
              </a:rPr>
              <a:t> Make a tangible interface for Scratch that maintains its advantages:</a:t>
            </a:r>
          </a:p>
          <a:p>
            <a:pPr lvl="1"/>
            <a:r>
              <a:rPr lang="en-US" dirty="0">
                <a:latin typeface="Arial" panose="020B0604020202020204" pitchFamily="34" charset="0"/>
                <a:cs typeface="Arial" panose="020B0604020202020204" pitchFamily="34" charset="0"/>
              </a:rPr>
              <a:t>Lower barriers to learning how to program</a:t>
            </a:r>
          </a:p>
          <a:p>
            <a:pPr lvl="1"/>
            <a:r>
              <a:rPr lang="en-US" dirty="0">
                <a:latin typeface="Arial" panose="020B0604020202020204" pitchFamily="34" charset="0"/>
                <a:cs typeface="Arial" panose="020B0604020202020204" pitchFamily="34" charset="0"/>
              </a:rPr>
              <a:t>Engage students</a:t>
            </a:r>
          </a:p>
          <a:p>
            <a:pPr>
              <a:buFont typeface="Wingdings" panose="05000000000000000000" pitchFamily="2" charset="2"/>
              <a:buChar char="Ø"/>
            </a:pPr>
            <a:r>
              <a:rPr lang="en-US" dirty="0">
                <a:latin typeface="Arial" panose="020B0604020202020204" pitchFamily="34" charset="0"/>
                <a:cs typeface="Arial" panose="020B0604020202020204" pitchFamily="34" charset="0"/>
              </a:rPr>
              <a:t> Facilitate teaching in a mixed classroom</a:t>
            </a:r>
          </a:p>
          <a:p>
            <a:pPr lvl="1"/>
            <a:r>
              <a:rPr lang="en-US" dirty="0">
                <a:latin typeface="Arial" panose="020B0604020202020204" pitchFamily="34" charset="0"/>
                <a:cs typeface="Arial" panose="020B0604020202020204" pitchFamily="34" charset="0"/>
              </a:rPr>
              <a:t>Including enabling fully engaged BVI learners in independent work and team projects</a:t>
            </a:r>
          </a:p>
          <a:p>
            <a:pPr>
              <a:buFont typeface="Wingdings" panose="05000000000000000000" pitchFamily="2" charset="2"/>
              <a:buChar char="Ø"/>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69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838200" y="18255"/>
            <a:ext cx="10515600" cy="1325563"/>
          </a:xfrm>
        </p:spPr>
        <p:txBody>
          <a:bodyPr/>
          <a:lstStyle/>
          <a:p>
            <a:r>
              <a:rPr lang="en-US" dirty="0">
                <a:latin typeface="Arial" panose="020B0604020202020204" pitchFamily="34" charset="0"/>
                <a:cs typeface="Arial" panose="020B0604020202020204" pitchFamily="34" charset="0"/>
              </a:rPr>
              <a:t>Stage I: Completed Work</a:t>
            </a:r>
          </a:p>
        </p:txBody>
      </p:sp>
      <p:sp>
        <p:nvSpPr>
          <p:cNvPr id="3" name="Content Placeholder 2">
            <a:extLst>
              <a:ext uri="{FF2B5EF4-FFF2-40B4-BE49-F238E27FC236}">
                <a16:creationId xmlns:a16="http://schemas.microsoft.com/office/drawing/2014/main" id="{5AC7ABDF-F2F0-46FB-844D-34236658D7B2}"/>
              </a:ext>
            </a:extLst>
          </p:cNvPr>
          <p:cNvSpPr>
            <a:spLocks noGrp="1"/>
          </p:cNvSpPr>
          <p:nvPr>
            <p:ph idx="1"/>
          </p:nvPr>
        </p:nvSpPr>
        <p:spPr>
          <a:xfrm>
            <a:off x="653005" y="1414648"/>
            <a:ext cx="6280230" cy="4915322"/>
          </a:xfrm>
        </p:spPr>
        <p:txBody>
          <a:bodyPr>
            <a:normAutofit lnSpcReduction="10000"/>
          </a:bodyPr>
          <a:lstStyle/>
          <a:p>
            <a:r>
              <a:rPr lang="en-US" dirty="0">
                <a:latin typeface="Arial" panose="020B0604020202020204" pitchFamily="34" charset="0"/>
                <a:cs typeface="Arial" panose="020B0604020202020204" pitchFamily="34" charset="0"/>
              </a:rPr>
              <a:t>Used an evidence based design process with 2 prototype iterations per system component</a:t>
            </a:r>
          </a:p>
          <a:p>
            <a:r>
              <a:rPr lang="en-US" dirty="0">
                <a:latin typeface="Arial" panose="020B0604020202020204" pitchFamily="34" charset="0"/>
                <a:cs typeface="Arial" panose="020B0604020202020204" pitchFamily="34" charset="0"/>
              </a:rPr>
              <a:t>Developed accessible course material and offered a 2-Day camp to middle and high school BVI students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Current instruction set:</a:t>
            </a:r>
          </a:p>
          <a:p>
            <a:pPr lvl="1"/>
            <a:r>
              <a:rPr lang="en-US" dirty="0">
                <a:latin typeface="Arial" panose="020B0604020202020204" pitchFamily="34" charset="0"/>
                <a:cs typeface="Arial" panose="020B0604020202020204" pitchFamily="34" charset="0"/>
              </a:rPr>
              <a:t>Most blocks from the Motion category</a:t>
            </a:r>
          </a:p>
          <a:p>
            <a:pPr lvl="1"/>
            <a:r>
              <a:rPr lang="en-US" dirty="0">
                <a:latin typeface="Arial" panose="020B0604020202020204" pitchFamily="34" charset="0"/>
                <a:cs typeface="Arial" panose="020B0604020202020204" pitchFamily="34" charset="0"/>
              </a:rPr>
              <a:t>Some blocks from the Control, Event, Operators and Sensing categories</a:t>
            </a:r>
          </a:p>
        </p:txBody>
      </p:sp>
      <p:pic>
        <p:nvPicPr>
          <p:cNvPr id="4" name="Picture 3" descr="This is an example program consisting of 7 lines of code.  We will talk about these blocks in more detail in a bit.">
            <a:extLst>
              <a:ext uri="{FF2B5EF4-FFF2-40B4-BE49-F238E27FC236}">
                <a16:creationId xmlns:a16="http://schemas.microsoft.com/office/drawing/2014/main" id="{CDB67A58-B96B-4ED6-BAE4-E4425FEE18A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338350" y="970629"/>
            <a:ext cx="4371802" cy="5430171"/>
          </a:xfrm>
          <a:prstGeom prst="rect">
            <a:avLst/>
          </a:prstGeom>
        </p:spPr>
      </p:pic>
    </p:spTree>
    <p:extLst>
      <p:ext uri="{BB962C8B-B14F-4D97-AF65-F5344CB8AC3E}">
        <p14:creationId xmlns:p14="http://schemas.microsoft.com/office/powerpoint/2010/main" val="3935351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838200" y="179931"/>
            <a:ext cx="10515600" cy="861792"/>
          </a:xfrm>
        </p:spPr>
        <p:txBody>
          <a:bodyPr/>
          <a:lstStyle/>
          <a:p>
            <a:r>
              <a:rPr lang="en-US" dirty="0">
                <a:latin typeface="Arial" panose="020B0604020202020204" pitchFamily="34" charset="0"/>
                <a:cs typeface="Arial" panose="020B0604020202020204" pitchFamily="34" charset="0"/>
              </a:rPr>
              <a:t>Overview of System</a:t>
            </a:r>
          </a:p>
        </p:txBody>
      </p:sp>
      <p:pic>
        <p:nvPicPr>
          <p:cNvPr id="4" name="Content Placeholder 3" descr="The system has 3 components that are on tables formed into a U around the student.  The worksurface, where the code blocks are assembled, is directly in front of the student.  The organizational system for the code blocks is to the right of the student.  The tangible output stage with a mobile robot acting as a sprite is to the left of the student.">
            <a:extLst>
              <a:ext uri="{FF2B5EF4-FFF2-40B4-BE49-F238E27FC236}">
                <a16:creationId xmlns:a16="http://schemas.microsoft.com/office/drawing/2014/main" id="{4F634AB1-3F4A-40FA-801E-8470452F144E}"/>
              </a:ext>
            </a:extLst>
          </p:cNvPr>
          <p:cNvPicPr>
            <a:picLocks noGrp="1" noChangeAspect="1"/>
          </p:cNvPicPr>
          <p:nvPr>
            <p:ph idx="1"/>
          </p:nvPr>
        </p:nvPicPr>
        <p:blipFill>
          <a:blip r:embed="rId3"/>
          <a:stretch>
            <a:fillRect/>
          </a:stretch>
        </p:blipFill>
        <p:spPr>
          <a:xfrm>
            <a:off x="2222340" y="1041723"/>
            <a:ext cx="7141580" cy="5571338"/>
          </a:xfrm>
          <a:prstGeom prst="rect">
            <a:avLst/>
          </a:prstGeom>
        </p:spPr>
      </p:pic>
      <p:sp>
        <p:nvSpPr>
          <p:cNvPr id="5" name="TextBox 4">
            <a:extLst>
              <a:ext uri="{FF2B5EF4-FFF2-40B4-BE49-F238E27FC236}">
                <a16:creationId xmlns:a16="http://schemas.microsoft.com/office/drawing/2014/main" id="{F40400EC-73DA-4C15-81DB-306F9879E7AD}"/>
              </a:ext>
            </a:extLst>
          </p:cNvPr>
          <p:cNvSpPr txBox="1"/>
          <p:nvPr/>
        </p:nvSpPr>
        <p:spPr>
          <a:xfrm>
            <a:off x="838200" y="3429000"/>
            <a:ext cx="1331088" cy="8617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Tangible Stage</a:t>
            </a:r>
          </a:p>
        </p:txBody>
      </p:sp>
      <p:sp>
        <p:nvSpPr>
          <p:cNvPr id="8" name="TextBox 7">
            <a:extLst>
              <a:ext uri="{FF2B5EF4-FFF2-40B4-BE49-F238E27FC236}">
                <a16:creationId xmlns:a16="http://schemas.microsoft.com/office/drawing/2014/main" id="{182A544A-6DB9-4DC9-8499-A6E6A2F38B38}"/>
              </a:ext>
            </a:extLst>
          </p:cNvPr>
          <p:cNvSpPr txBox="1"/>
          <p:nvPr/>
        </p:nvSpPr>
        <p:spPr>
          <a:xfrm>
            <a:off x="9532716" y="3257308"/>
            <a:ext cx="1331088"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Blocks Palette</a:t>
            </a:r>
          </a:p>
        </p:txBody>
      </p:sp>
      <p:sp>
        <p:nvSpPr>
          <p:cNvPr id="9" name="TextBox 8">
            <a:extLst>
              <a:ext uri="{FF2B5EF4-FFF2-40B4-BE49-F238E27FC236}">
                <a16:creationId xmlns:a16="http://schemas.microsoft.com/office/drawing/2014/main" id="{E03B57F8-6F69-41FF-AFD1-96D826A7ADED}"/>
              </a:ext>
            </a:extLst>
          </p:cNvPr>
          <p:cNvSpPr txBox="1"/>
          <p:nvPr/>
        </p:nvSpPr>
        <p:spPr>
          <a:xfrm>
            <a:off x="4745620" y="4613475"/>
            <a:ext cx="201592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Worksurface</a:t>
            </a:r>
          </a:p>
        </p:txBody>
      </p:sp>
    </p:spTree>
    <p:extLst>
      <p:ext uri="{BB962C8B-B14F-4D97-AF65-F5344CB8AC3E}">
        <p14:creationId xmlns:p14="http://schemas.microsoft.com/office/powerpoint/2010/main" val="1412762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271041" y="98907"/>
            <a:ext cx="10515600" cy="1325563"/>
          </a:xfrm>
        </p:spPr>
        <p:txBody>
          <a:bodyPr/>
          <a:lstStyle/>
          <a:p>
            <a:r>
              <a:rPr lang="en-US" dirty="0">
                <a:latin typeface="Arial" panose="020B0604020202020204" pitchFamily="34" charset="0"/>
                <a:cs typeface="Arial" panose="020B0604020202020204" pitchFamily="34" charset="0"/>
              </a:rPr>
              <a:t>Worksurface</a:t>
            </a:r>
          </a:p>
        </p:txBody>
      </p:sp>
      <p:pic>
        <p:nvPicPr>
          <p:cNvPr id="4" name="Content Placeholder 3" descr="The worksurface is where the programs are assembled.  As in Scratch, blocks and program segments not currently being used in the program can be left on the worksurface.&#10;The worksurface has several haptic feedback features for navigating the surface.  The ones around the edge of the workspace are also visible.  The ones in the middle of the workspace are not visible.  This is because all blocks are tagged on their backside with a marker.  The markers of the blocks are scanned by a camera underneath the worksurface that converts the created tangible program into a Scratch program.&#10;">
            <a:extLst>
              <a:ext uri="{FF2B5EF4-FFF2-40B4-BE49-F238E27FC236}">
                <a16:creationId xmlns:a16="http://schemas.microsoft.com/office/drawing/2014/main" id="{E51C1A74-80F5-43BE-B3AC-358D79AEE208}"/>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b="31907"/>
          <a:stretch/>
        </p:blipFill>
        <p:spPr bwMode="auto">
          <a:xfrm>
            <a:off x="271041" y="1424470"/>
            <a:ext cx="9317620" cy="4740920"/>
          </a:xfrm>
          <a:prstGeom prst="rect">
            <a:avLst/>
          </a:prstGeom>
          <a:noFill/>
          <a:ln>
            <a:noFill/>
          </a:ln>
          <a:extLst>
            <a:ext uri="{53640926-AAD7-44D8-BBD7-CCE9431645EC}">
              <a14:shadowObscured xmlns:a14="http://schemas.microsoft.com/office/drawing/2010/main"/>
            </a:ext>
          </a:extLst>
        </p:spPr>
      </p:pic>
      <p:pic>
        <p:nvPicPr>
          <p:cNvPr id="5" name="Picture 4" descr="This shows the backside of a code block with a marker unique to the command.">
            <a:extLst>
              <a:ext uri="{FF2B5EF4-FFF2-40B4-BE49-F238E27FC236}">
                <a16:creationId xmlns:a16="http://schemas.microsoft.com/office/drawing/2014/main" id="{551D76C6-D761-473D-AD0A-FA70FA7F9462}"/>
              </a:ext>
            </a:extLst>
          </p:cNvPr>
          <p:cNvPicPr>
            <a:picLocks noChangeAspect="1"/>
          </p:cNvPicPr>
          <p:nvPr/>
        </p:nvPicPr>
        <p:blipFill>
          <a:blip r:embed="rId4"/>
          <a:stretch>
            <a:fillRect/>
          </a:stretch>
        </p:blipFill>
        <p:spPr>
          <a:xfrm>
            <a:off x="10031035" y="4836347"/>
            <a:ext cx="1889924" cy="1329043"/>
          </a:xfrm>
          <a:prstGeom prst="rect">
            <a:avLst/>
          </a:prstGeom>
        </p:spPr>
      </p:pic>
    </p:spTree>
    <p:extLst>
      <p:ext uri="{BB962C8B-B14F-4D97-AF65-F5344CB8AC3E}">
        <p14:creationId xmlns:p14="http://schemas.microsoft.com/office/powerpoint/2010/main" val="1740563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375212" y="18255"/>
            <a:ext cx="10515600" cy="1325563"/>
          </a:xfrm>
        </p:spPr>
        <p:txBody>
          <a:bodyPr/>
          <a:lstStyle/>
          <a:p>
            <a:r>
              <a:rPr lang="en-US" dirty="0">
                <a:latin typeface="Arial" panose="020B0604020202020204" pitchFamily="34" charset="0"/>
                <a:cs typeface="Arial" panose="020B0604020202020204" pitchFamily="34" charset="0"/>
              </a:rPr>
              <a:t>Code Blocks</a:t>
            </a:r>
          </a:p>
        </p:txBody>
      </p:sp>
      <p:sp>
        <p:nvSpPr>
          <p:cNvPr id="3" name="Content Placeholder 2">
            <a:extLst>
              <a:ext uri="{FF2B5EF4-FFF2-40B4-BE49-F238E27FC236}">
                <a16:creationId xmlns:a16="http://schemas.microsoft.com/office/drawing/2014/main" id="{5AC7ABDF-F2F0-46FB-844D-34236658D7B2}"/>
              </a:ext>
            </a:extLst>
          </p:cNvPr>
          <p:cNvSpPr>
            <a:spLocks noGrp="1"/>
          </p:cNvSpPr>
          <p:nvPr>
            <p:ph idx="1"/>
          </p:nvPr>
        </p:nvSpPr>
        <p:spPr>
          <a:xfrm>
            <a:off x="375212" y="1033412"/>
            <a:ext cx="11593010" cy="5193768"/>
          </a:xfrm>
        </p:spPr>
        <p:txBody>
          <a:bodyPr/>
          <a:lstStyle/>
          <a:p>
            <a:r>
              <a:rPr lang="en-US" dirty="0">
                <a:latin typeface="Arial" panose="020B0604020202020204" pitchFamily="34" charset="0"/>
                <a:cs typeface="Arial" panose="020B0604020202020204" pitchFamily="34" charset="0"/>
              </a:rPr>
              <a:t>All blocks have an orientation marker in the upper left corner of the top face</a:t>
            </a:r>
          </a:p>
          <a:p>
            <a:r>
              <a:rPr lang="en-US" dirty="0">
                <a:latin typeface="Arial" panose="020B0604020202020204" pitchFamily="34" charset="0"/>
                <a:cs typeface="Arial" panose="020B0604020202020204" pitchFamily="34" charset="0"/>
              </a:rPr>
              <a:t>Symbol or large print/Braille in the middle to represent the block command</a:t>
            </a:r>
          </a:p>
          <a:p>
            <a:r>
              <a:rPr lang="en-US" dirty="0">
                <a:latin typeface="Arial" panose="020B0604020202020204" pitchFamily="34" charset="0"/>
                <a:cs typeface="Arial" panose="020B0604020202020204" pitchFamily="34" charset="0"/>
              </a:rPr>
              <a:t>Texture at the bottom to indicate the category of the block command</a:t>
            </a:r>
          </a:p>
          <a:p>
            <a:r>
              <a:rPr lang="en-US" dirty="0">
                <a:latin typeface="Arial" panose="020B0604020202020204" pitchFamily="34" charset="0"/>
                <a:cs typeface="Arial" panose="020B0604020202020204" pitchFamily="34" charset="0"/>
              </a:rPr>
              <a:t>Black on white contrast for low vision</a:t>
            </a:r>
          </a:p>
          <a:p>
            <a:r>
              <a:rPr lang="en-US" dirty="0">
                <a:latin typeface="Arial" panose="020B0604020202020204" pitchFamily="34" charset="0"/>
                <a:cs typeface="Arial" panose="020B0604020202020204" pitchFamily="34" charset="0"/>
              </a:rPr>
              <a:t>This block also has a tab on the left and a notch on the right</a:t>
            </a:r>
          </a:p>
        </p:txBody>
      </p:sp>
      <p:pic>
        <p:nvPicPr>
          <p:cNvPr id="4" name="Picture 3" descr="This block represents the X position of the mobile robot on the background. This block has a tab on the lower left edge of the block and a notch in the middle of the right edge of the block for program assembly.">
            <a:extLst>
              <a:ext uri="{FF2B5EF4-FFF2-40B4-BE49-F238E27FC236}">
                <a16:creationId xmlns:a16="http://schemas.microsoft.com/office/drawing/2014/main" id="{1FFDD7F5-598C-4A84-A64B-9C13F5BB6592}"/>
              </a:ext>
            </a:extLst>
          </p:cNvPr>
          <p:cNvPicPr>
            <a:picLocks noChangeAspect="1"/>
          </p:cNvPicPr>
          <p:nvPr/>
        </p:nvPicPr>
        <p:blipFill rotWithShape="1">
          <a:blip r:embed="rId3"/>
          <a:srcRect l="43492" t="37090" r="28889" b="30741"/>
          <a:stretch/>
        </p:blipFill>
        <p:spPr>
          <a:xfrm rot="10800000">
            <a:off x="3979639" y="4517621"/>
            <a:ext cx="2938180" cy="2183109"/>
          </a:xfrm>
          <a:prstGeom prst="rect">
            <a:avLst/>
          </a:prstGeom>
        </p:spPr>
      </p:pic>
      <p:pic>
        <p:nvPicPr>
          <p:cNvPr id="5" name="Picture 4" descr="Left side profile of variable X block showing magnet embedded in the tab.">
            <a:extLst>
              <a:ext uri="{FF2B5EF4-FFF2-40B4-BE49-F238E27FC236}">
                <a16:creationId xmlns:a16="http://schemas.microsoft.com/office/drawing/2014/main" id="{FF096A29-1A3F-43AE-8A87-0D9D7AC7E7BF}"/>
              </a:ext>
            </a:extLst>
          </p:cNvPr>
          <p:cNvPicPr>
            <a:picLocks noChangeAspect="1"/>
          </p:cNvPicPr>
          <p:nvPr/>
        </p:nvPicPr>
        <p:blipFill>
          <a:blip r:embed="rId4"/>
          <a:stretch>
            <a:fillRect/>
          </a:stretch>
        </p:blipFill>
        <p:spPr>
          <a:xfrm>
            <a:off x="1454405" y="4517622"/>
            <a:ext cx="1686478" cy="2183109"/>
          </a:xfrm>
          <a:prstGeom prst="rect">
            <a:avLst/>
          </a:prstGeom>
        </p:spPr>
      </p:pic>
      <p:pic>
        <p:nvPicPr>
          <p:cNvPr id="6" name="Picture 5" descr="Right side profile of X variable showing magnet embedded in the notch.">
            <a:extLst>
              <a:ext uri="{FF2B5EF4-FFF2-40B4-BE49-F238E27FC236}">
                <a16:creationId xmlns:a16="http://schemas.microsoft.com/office/drawing/2014/main" id="{AC5B1A7C-B781-4C65-8E8F-249DC9914AD8}"/>
              </a:ext>
            </a:extLst>
          </p:cNvPr>
          <p:cNvPicPr>
            <a:picLocks noChangeAspect="1"/>
          </p:cNvPicPr>
          <p:nvPr/>
        </p:nvPicPr>
        <p:blipFill>
          <a:blip r:embed="rId5"/>
          <a:stretch>
            <a:fillRect/>
          </a:stretch>
        </p:blipFill>
        <p:spPr>
          <a:xfrm>
            <a:off x="7897086" y="4517622"/>
            <a:ext cx="1545934" cy="2183109"/>
          </a:xfrm>
          <a:prstGeom prst="rect">
            <a:avLst/>
          </a:prstGeom>
        </p:spPr>
      </p:pic>
    </p:spTree>
    <p:extLst>
      <p:ext uri="{BB962C8B-B14F-4D97-AF65-F5344CB8AC3E}">
        <p14:creationId xmlns:p14="http://schemas.microsoft.com/office/powerpoint/2010/main" val="1043154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375212" y="18255"/>
            <a:ext cx="10515600" cy="1325563"/>
          </a:xfrm>
        </p:spPr>
        <p:txBody>
          <a:bodyPr/>
          <a:lstStyle/>
          <a:p>
            <a:r>
              <a:rPr lang="en-US" dirty="0">
                <a:latin typeface="Arial" panose="020B0604020202020204" pitchFamily="34" charset="0"/>
                <a:cs typeface="Arial" panose="020B0604020202020204" pitchFamily="34" charset="0"/>
              </a:rPr>
              <a:t>Code Blocks</a:t>
            </a:r>
          </a:p>
        </p:txBody>
      </p:sp>
      <p:sp>
        <p:nvSpPr>
          <p:cNvPr id="3" name="Content Placeholder 2">
            <a:extLst>
              <a:ext uri="{FF2B5EF4-FFF2-40B4-BE49-F238E27FC236}">
                <a16:creationId xmlns:a16="http://schemas.microsoft.com/office/drawing/2014/main" id="{5AC7ABDF-F2F0-46FB-844D-34236658D7B2}"/>
              </a:ext>
            </a:extLst>
          </p:cNvPr>
          <p:cNvSpPr>
            <a:spLocks noGrp="1"/>
          </p:cNvSpPr>
          <p:nvPr>
            <p:ph idx="1"/>
          </p:nvPr>
        </p:nvSpPr>
        <p:spPr>
          <a:xfrm>
            <a:off x="838200" y="1253331"/>
            <a:ext cx="10515600" cy="4351338"/>
          </a:xfrm>
        </p:spPr>
        <p:txBody>
          <a:bodyPr/>
          <a:lstStyle/>
          <a:p>
            <a:r>
              <a:rPr lang="en-US" dirty="0">
                <a:latin typeface="Arial" panose="020B0604020202020204" pitchFamily="34" charset="0"/>
                <a:cs typeface="Arial" panose="020B0604020202020204" pitchFamily="34" charset="0"/>
              </a:rPr>
              <a:t>Tab-notch pairs embed syntax</a:t>
            </a:r>
          </a:p>
          <a:p>
            <a:r>
              <a:rPr lang="en-US" dirty="0">
                <a:latin typeface="Arial" panose="020B0604020202020204" pitchFamily="34" charset="0"/>
                <a:cs typeface="Arial" panose="020B0604020202020204" pitchFamily="34" charset="0"/>
              </a:rPr>
              <a:t>Magnets added to provide more haptic and audio feedback when blocks correctly join together</a:t>
            </a:r>
          </a:p>
        </p:txBody>
      </p:sp>
      <p:pic>
        <p:nvPicPr>
          <p:cNvPr id="4" name="Picture 3" descr="This diagram is the Start event on Enter key. The top is rounded with no tab or notch to indicate nothing can be connected above it.  The tab on the bottom edge indicates where a line of code can be attached below it.  The magnet in the tab provides better haptic and audio feedback when blocks connect successfully.&#10;">
            <a:extLst>
              <a:ext uri="{FF2B5EF4-FFF2-40B4-BE49-F238E27FC236}">
                <a16:creationId xmlns:a16="http://schemas.microsoft.com/office/drawing/2014/main" id="{22BFAA60-26C8-4AFF-B6F7-6B941437ED05}"/>
              </a:ext>
            </a:extLst>
          </p:cNvPr>
          <p:cNvPicPr>
            <a:picLocks noChangeAspect="1"/>
          </p:cNvPicPr>
          <p:nvPr/>
        </p:nvPicPr>
        <p:blipFill>
          <a:blip r:embed="rId3"/>
          <a:stretch>
            <a:fillRect/>
          </a:stretch>
        </p:blipFill>
        <p:spPr>
          <a:xfrm>
            <a:off x="0" y="2783166"/>
            <a:ext cx="3136739" cy="1787350"/>
          </a:xfrm>
          <a:prstGeom prst="rect">
            <a:avLst/>
          </a:prstGeom>
        </p:spPr>
      </p:pic>
      <p:pic>
        <p:nvPicPr>
          <p:cNvPr id="5" name="Picture 4" descr="This block assembly consists of four blocks with tubing connecting them horizontally. This block assembly is for the glide command. The block on the left side of the assembly shows a notch on the upper edge of the block and a tab on the lower edge of the block.  This allows it to be attached below Event blocks and to other command blocks. Note that the variable X block we saw on the last slide could not be attached in the vertical sequence.&#10;">
            <a:extLst>
              <a:ext uri="{FF2B5EF4-FFF2-40B4-BE49-F238E27FC236}">
                <a16:creationId xmlns:a16="http://schemas.microsoft.com/office/drawing/2014/main" id="{9A5FB26E-3401-4B8D-AB9C-FE0E87239377}"/>
              </a:ext>
            </a:extLst>
          </p:cNvPr>
          <p:cNvPicPr>
            <a:picLocks noChangeAspect="1"/>
          </p:cNvPicPr>
          <p:nvPr/>
        </p:nvPicPr>
        <p:blipFill>
          <a:blip r:embed="rId4"/>
          <a:stretch>
            <a:fillRect/>
          </a:stretch>
        </p:blipFill>
        <p:spPr>
          <a:xfrm>
            <a:off x="0" y="4782531"/>
            <a:ext cx="12192000" cy="1644276"/>
          </a:xfrm>
          <a:prstGeom prst="rect">
            <a:avLst/>
          </a:prstGeom>
        </p:spPr>
      </p:pic>
      <p:sp>
        <p:nvSpPr>
          <p:cNvPr id="6" name="TextBox 5">
            <a:extLst>
              <a:ext uri="{FF2B5EF4-FFF2-40B4-BE49-F238E27FC236}">
                <a16:creationId xmlns:a16="http://schemas.microsoft.com/office/drawing/2014/main" id="{DF6854D6-1A05-43F6-A2C9-804FE22438D8}"/>
              </a:ext>
            </a:extLst>
          </p:cNvPr>
          <p:cNvSpPr txBox="1"/>
          <p:nvPr/>
        </p:nvSpPr>
        <p:spPr>
          <a:xfrm flipH="1">
            <a:off x="3171461" y="6378080"/>
            <a:ext cx="5521124" cy="461665"/>
          </a:xfrm>
          <a:prstGeom prst="rect">
            <a:avLst/>
          </a:prstGeom>
          <a:noFill/>
        </p:spPr>
        <p:txBody>
          <a:bodyPr wrap="square" rtlCol="0">
            <a:spAutoFit/>
          </a:bodyPr>
          <a:lstStyle/>
          <a:p>
            <a:r>
              <a:rPr lang="en-US" sz="2400" dirty="0"/>
              <a:t>Block assembly for the glide command</a:t>
            </a:r>
          </a:p>
        </p:txBody>
      </p:sp>
      <p:sp>
        <p:nvSpPr>
          <p:cNvPr id="7" name="TextBox 6">
            <a:extLst>
              <a:ext uri="{FF2B5EF4-FFF2-40B4-BE49-F238E27FC236}">
                <a16:creationId xmlns:a16="http://schemas.microsoft.com/office/drawing/2014/main" id="{6E9EA887-E31B-432A-B11A-021AF78AD684}"/>
              </a:ext>
            </a:extLst>
          </p:cNvPr>
          <p:cNvSpPr txBox="1"/>
          <p:nvPr/>
        </p:nvSpPr>
        <p:spPr>
          <a:xfrm flipH="1">
            <a:off x="3171461" y="3264332"/>
            <a:ext cx="3368234" cy="461665"/>
          </a:xfrm>
          <a:prstGeom prst="rect">
            <a:avLst/>
          </a:prstGeom>
          <a:noFill/>
        </p:spPr>
        <p:txBody>
          <a:bodyPr wrap="square" rtlCol="0">
            <a:spAutoFit/>
          </a:bodyPr>
          <a:lstStyle/>
          <a:p>
            <a:r>
              <a:rPr lang="en-US" sz="2400" dirty="0"/>
              <a:t>Start event (on Enter key)</a:t>
            </a:r>
          </a:p>
        </p:txBody>
      </p:sp>
    </p:spTree>
    <p:extLst>
      <p:ext uri="{BB962C8B-B14F-4D97-AF65-F5344CB8AC3E}">
        <p14:creationId xmlns:p14="http://schemas.microsoft.com/office/powerpoint/2010/main" val="3902147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664579" y="18255"/>
            <a:ext cx="10515600" cy="1092915"/>
          </a:xfrm>
        </p:spPr>
        <p:txBody>
          <a:bodyPr/>
          <a:lstStyle/>
          <a:p>
            <a:r>
              <a:rPr lang="en-US" dirty="0">
                <a:latin typeface="Arial" panose="020B0604020202020204" pitchFamily="34" charset="0"/>
                <a:cs typeface="Arial" panose="020B0604020202020204" pitchFamily="34" charset="0"/>
              </a:rPr>
              <a:t>Code Blocks</a:t>
            </a:r>
          </a:p>
        </p:txBody>
      </p:sp>
      <p:sp>
        <p:nvSpPr>
          <p:cNvPr id="3" name="Content Placeholder 2">
            <a:extLst>
              <a:ext uri="{FF2B5EF4-FFF2-40B4-BE49-F238E27FC236}">
                <a16:creationId xmlns:a16="http://schemas.microsoft.com/office/drawing/2014/main" id="{5AC7ABDF-F2F0-46FB-844D-34236658D7B2}"/>
              </a:ext>
            </a:extLst>
          </p:cNvPr>
          <p:cNvSpPr>
            <a:spLocks noGrp="1"/>
          </p:cNvSpPr>
          <p:nvPr>
            <p:ph idx="1"/>
          </p:nvPr>
        </p:nvSpPr>
        <p:spPr>
          <a:xfrm>
            <a:off x="219919" y="1253331"/>
            <a:ext cx="11214904" cy="4351338"/>
          </a:xfrm>
        </p:spPr>
        <p:txBody>
          <a:bodyPr/>
          <a:lstStyle/>
          <a:p>
            <a:r>
              <a:rPr lang="en-US" dirty="0">
                <a:latin typeface="Arial" panose="020B0604020202020204" pitchFamily="34" charset="0"/>
                <a:cs typeface="Arial" panose="020B0604020202020204" pitchFamily="34" charset="0"/>
              </a:rPr>
              <a:t>Command blocks either except numeric or Boolean values or both as parameters/expressions: red = Boolean, green = numeric</a:t>
            </a:r>
          </a:p>
        </p:txBody>
      </p:sp>
      <p:pic>
        <p:nvPicPr>
          <p:cNvPr id="5" name="Picture 4" descr="This block assembly is the OR operator.  It is made up of 3 blocks connected by tubing. This forms 2 slots for parameters. Again, the left edge of a slot indicates the type of value it can accept.  These slots only have an upper notch which is only for Boolean values.  Also note that on the left hand side of the left block of the assembly there is a tab.  This tab is in the upper location indicating that it produces a Boolean value.  All operators indicate the value they produce.  Regular commands do not have a tab because they do not produce a value.&#10;">
            <a:extLst>
              <a:ext uri="{FF2B5EF4-FFF2-40B4-BE49-F238E27FC236}">
                <a16:creationId xmlns:a16="http://schemas.microsoft.com/office/drawing/2014/main" id="{D92E6DAB-910A-4FEF-9287-1AF2EA99FFCA}"/>
              </a:ext>
            </a:extLst>
          </p:cNvPr>
          <p:cNvPicPr>
            <a:picLocks noChangeAspect="1"/>
          </p:cNvPicPr>
          <p:nvPr/>
        </p:nvPicPr>
        <p:blipFill rotWithShape="1">
          <a:blip r:embed="rId3"/>
          <a:srcRect t="49679" r="38386"/>
          <a:stretch/>
        </p:blipFill>
        <p:spPr>
          <a:xfrm>
            <a:off x="-127323" y="4782531"/>
            <a:ext cx="10651395" cy="1644276"/>
          </a:xfrm>
          <a:prstGeom prst="rect">
            <a:avLst/>
          </a:prstGeom>
        </p:spPr>
      </p:pic>
      <p:pic>
        <p:nvPicPr>
          <p:cNvPr id="6" name="Picture 5" descr="This block assembly is the glide command again.  It is made up of 4 blocks connected by tubing. This forms 3 slots for parameters. The left edge of all slots show two notches, meaning that the values of the blocks inserted in the slot can be Boolean or numeric.&#10;">
            <a:extLst>
              <a:ext uri="{FF2B5EF4-FFF2-40B4-BE49-F238E27FC236}">
                <a16:creationId xmlns:a16="http://schemas.microsoft.com/office/drawing/2014/main" id="{8064FC36-0005-4861-8119-6500790A3E41}"/>
              </a:ext>
            </a:extLst>
          </p:cNvPr>
          <p:cNvPicPr>
            <a:picLocks noChangeAspect="1"/>
          </p:cNvPicPr>
          <p:nvPr/>
        </p:nvPicPr>
        <p:blipFill>
          <a:blip r:embed="rId4"/>
          <a:stretch>
            <a:fillRect/>
          </a:stretch>
        </p:blipFill>
        <p:spPr>
          <a:xfrm>
            <a:off x="57873" y="2609088"/>
            <a:ext cx="12192000" cy="1639824"/>
          </a:xfrm>
          <a:prstGeom prst="rect">
            <a:avLst/>
          </a:prstGeom>
        </p:spPr>
      </p:pic>
      <p:sp>
        <p:nvSpPr>
          <p:cNvPr id="7" name="TextBox 6">
            <a:extLst>
              <a:ext uri="{FF2B5EF4-FFF2-40B4-BE49-F238E27FC236}">
                <a16:creationId xmlns:a16="http://schemas.microsoft.com/office/drawing/2014/main" id="{B9735FCC-8675-4C79-9AF2-B1A2ABE19FC7}"/>
              </a:ext>
            </a:extLst>
          </p:cNvPr>
          <p:cNvSpPr txBox="1"/>
          <p:nvPr/>
        </p:nvSpPr>
        <p:spPr>
          <a:xfrm flipH="1">
            <a:off x="57873" y="4223870"/>
            <a:ext cx="12076253" cy="461665"/>
          </a:xfrm>
          <a:prstGeom prst="rect">
            <a:avLst/>
          </a:prstGeom>
          <a:noFill/>
        </p:spPr>
        <p:txBody>
          <a:bodyPr wrap="square" rtlCol="0">
            <a:spAutoFit/>
          </a:bodyPr>
          <a:lstStyle/>
          <a:p>
            <a:r>
              <a:rPr lang="en-US" sz="2400" dirty="0"/>
              <a:t>Block assembly for the glide command, the 3 parameters can accept Boolean or numeric values</a:t>
            </a:r>
          </a:p>
        </p:txBody>
      </p:sp>
      <p:sp>
        <p:nvSpPr>
          <p:cNvPr id="8" name="TextBox 7">
            <a:extLst>
              <a:ext uri="{FF2B5EF4-FFF2-40B4-BE49-F238E27FC236}">
                <a16:creationId xmlns:a16="http://schemas.microsoft.com/office/drawing/2014/main" id="{67069E97-338F-4BD2-8534-94C6EEB08EB9}"/>
              </a:ext>
            </a:extLst>
          </p:cNvPr>
          <p:cNvSpPr txBox="1"/>
          <p:nvPr/>
        </p:nvSpPr>
        <p:spPr>
          <a:xfrm flipH="1">
            <a:off x="219918" y="6378080"/>
            <a:ext cx="10556111" cy="461665"/>
          </a:xfrm>
          <a:prstGeom prst="rect">
            <a:avLst/>
          </a:prstGeom>
          <a:noFill/>
        </p:spPr>
        <p:txBody>
          <a:bodyPr wrap="square" rtlCol="0">
            <a:spAutoFit/>
          </a:bodyPr>
          <a:lstStyle/>
          <a:p>
            <a:r>
              <a:rPr lang="en-US" sz="2400" dirty="0"/>
              <a:t>Block assembly for the OR operator, the 2 parameters can only be Boolean values</a:t>
            </a:r>
          </a:p>
        </p:txBody>
      </p:sp>
    </p:spTree>
    <p:extLst>
      <p:ext uri="{BB962C8B-B14F-4D97-AF65-F5344CB8AC3E}">
        <p14:creationId xmlns:p14="http://schemas.microsoft.com/office/powerpoint/2010/main" val="1057457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E36C-B9BA-4D76-86E3-798C0B7D5388}"/>
              </a:ext>
            </a:extLst>
          </p:cNvPr>
          <p:cNvSpPr>
            <a:spLocks noGrp="1"/>
          </p:cNvSpPr>
          <p:nvPr>
            <p:ph type="title"/>
          </p:nvPr>
        </p:nvSpPr>
        <p:spPr>
          <a:xfrm>
            <a:off x="569570" y="-132216"/>
            <a:ext cx="10515600" cy="1092915"/>
          </a:xfrm>
        </p:spPr>
        <p:txBody>
          <a:bodyPr/>
          <a:lstStyle/>
          <a:p>
            <a:r>
              <a:rPr lang="en-US" dirty="0">
                <a:latin typeface="Arial" panose="020B0604020202020204" pitchFamily="34" charset="0"/>
                <a:cs typeface="Arial" panose="020B0604020202020204" pitchFamily="34" charset="0"/>
              </a:rPr>
              <a:t>Code Blocks</a:t>
            </a:r>
          </a:p>
        </p:txBody>
      </p:sp>
      <p:sp>
        <p:nvSpPr>
          <p:cNvPr id="3" name="Content Placeholder 2">
            <a:extLst>
              <a:ext uri="{FF2B5EF4-FFF2-40B4-BE49-F238E27FC236}">
                <a16:creationId xmlns:a16="http://schemas.microsoft.com/office/drawing/2014/main" id="{5AC7ABDF-F2F0-46FB-844D-34236658D7B2}"/>
              </a:ext>
            </a:extLst>
          </p:cNvPr>
          <p:cNvSpPr>
            <a:spLocks noGrp="1"/>
          </p:cNvSpPr>
          <p:nvPr>
            <p:ph idx="1"/>
          </p:nvPr>
        </p:nvSpPr>
        <p:spPr>
          <a:xfrm>
            <a:off x="219918" y="813493"/>
            <a:ext cx="11214904" cy="4351338"/>
          </a:xfrm>
        </p:spPr>
        <p:txBody>
          <a:bodyPr/>
          <a:lstStyle/>
          <a:p>
            <a:r>
              <a:rPr lang="en-US" dirty="0">
                <a:latin typeface="Arial" panose="020B0604020202020204" pitchFamily="34" charset="0"/>
                <a:cs typeface="Arial" panose="020B0604020202020204" pitchFamily="34" charset="0"/>
              </a:rPr>
              <a:t>The parameter slots are formed with telescoping tubing so that they can fit a single variable or expand to include a nested expression.</a:t>
            </a:r>
          </a:p>
          <a:p>
            <a:r>
              <a:rPr lang="en-US" dirty="0">
                <a:latin typeface="Arial" panose="020B0604020202020204" pitchFamily="34" charset="0"/>
                <a:cs typeface="Arial" panose="020B0604020202020204" pitchFamily="34" charset="0"/>
              </a:rPr>
              <a:t>The variable (or nested expression) rests on the telescoping tubing.</a:t>
            </a:r>
          </a:p>
        </p:txBody>
      </p:sp>
      <p:sp>
        <p:nvSpPr>
          <p:cNvPr id="7" name="TextBox 6">
            <a:extLst>
              <a:ext uri="{FF2B5EF4-FFF2-40B4-BE49-F238E27FC236}">
                <a16:creationId xmlns:a16="http://schemas.microsoft.com/office/drawing/2014/main" id="{B9735FCC-8675-4C79-9AF2-B1A2ABE19FC7}"/>
              </a:ext>
            </a:extLst>
          </p:cNvPr>
          <p:cNvSpPr txBox="1"/>
          <p:nvPr/>
        </p:nvSpPr>
        <p:spPr>
          <a:xfrm flipH="1">
            <a:off x="219918" y="6307314"/>
            <a:ext cx="12076253" cy="461665"/>
          </a:xfrm>
          <a:prstGeom prst="rect">
            <a:avLst/>
          </a:prstGeom>
          <a:noFill/>
        </p:spPr>
        <p:txBody>
          <a:bodyPr wrap="square" rtlCol="0">
            <a:spAutoFit/>
          </a:bodyPr>
          <a:lstStyle/>
          <a:p>
            <a:r>
              <a:rPr lang="en-US" sz="2400" dirty="0"/>
              <a:t>Block assembly for the greater than operator with a variable X block and a number 30 block</a:t>
            </a:r>
          </a:p>
        </p:txBody>
      </p:sp>
      <p:pic>
        <p:nvPicPr>
          <p:cNvPr id="9" name="Picture 8" descr="This shows the block assembly for the greater than operator when the variable X is placed in the first parameter and the number 30 is placed in the second parameter. The telescoping shrinks down so that the blocks are connected to indicate the syntax is correct.">
            <a:extLst>
              <a:ext uri="{FF2B5EF4-FFF2-40B4-BE49-F238E27FC236}">
                <a16:creationId xmlns:a16="http://schemas.microsoft.com/office/drawing/2014/main" id="{B6584F25-5D8F-4067-B196-CD30DAAC9B68}"/>
              </a:ext>
            </a:extLst>
          </p:cNvPr>
          <p:cNvPicPr/>
          <p:nvPr/>
        </p:nvPicPr>
        <p:blipFill rotWithShape="1">
          <a:blip r:embed="rId3">
            <a:extLst>
              <a:ext uri="{28A0092B-C50C-407E-A947-70E740481C1C}">
                <a14:useLocalDpi xmlns:a14="http://schemas.microsoft.com/office/drawing/2010/main" val="0"/>
              </a:ext>
            </a:extLst>
          </a:blip>
          <a:srcRect l="35132" r="32935" b="7453"/>
          <a:stretch/>
        </p:blipFill>
        <p:spPr bwMode="auto">
          <a:xfrm rot="5400000">
            <a:off x="8291313" y="637151"/>
            <a:ext cx="1390015" cy="5456556"/>
          </a:xfrm>
          <a:prstGeom prst="rect">
            <a:avLst/>
          </a:prstGeom>
          <a:ln>
            <a:noFill/>
          </a:ln>
          <a:extLst>
            <a:ext uri="{53640926-AAD7-44D8-BBD7-CCE9431645EC}">
              <a14:shadowObscured xmlns:a14="http://schemas.microsoft.com/office/drawing/2010/main"/>
            </a:ext>
          </a:extLst>
        </p:spPr>
      </p:pic>
      <p:pic>
        <p:nvPicPr>
          <p:cNvPr id="10" name="Picture 9" descr="This picture shows the back side of the block expression. X greater than 30.  Note that the blocks have curved half cylinders in line with the telescoping tubing.  When parameters are entered, they are placed securely on top of the telescoping tubing.  ">
            <a:extLst>
              <a:ext uri="{FF2B5EF4-FFF2-40B4-BE49-F238E27FC236}">
                <a16:creationId xmlns:a16="http://schemas.microsoft.com/office/drawing/2014/main" id="{0DC6F6E4-1141-48AD-A890-7F5E54BFBADC}"/>
              </a:ext>
            </a:extLst>
          </p:cNvPr>
          <p:cNvPicPr/>
          <p:nvPr/>
        </p:nvPicPr>
        <p:blipFill rotWithShape="1">
          <a:blip r:embed="rId4">
            <a:extLst>
              <a:ext uri="{28A0092B-C50C-407E-A947-70E740481C1C}">
                <a14:useLocalDpi xmlns:a14="http://schemas.microsoft.com/office/drawing/2010/main" val="0"/>
              </a:ext>
            </a:extLst>
          </a:blip>
          <a:srcRect l="29068" r="40740" b="11108"/>
          <a:stretch/>
        </p:blipFill>
        <p:spPr bwMode="auto">
          <a:xfrm rot="5400000">
            <a:off x="8291314" y="2312787"/>
            <a:ext cx="1390015" cy="5456555"/>
          </a:xfrm>
          <a:prstGeom prst="rect">
            <a:avLst/>
          </a:prstGeom>
          <a:ln>
            <a:noFill/>
          </a:ln>
          <a:extLst>
            <a:ext uri="{53640926-AAD7-44D8-BBD7-CCE9431645EC}">
              <a14:shadowObscured xmlns:a14="http://schemas.microsoft.com/office/drawing/2010/main"/>
            </a:ext>
          </a:extLst>
        </p:spPr>
      </p:pic>
      <p:pic>
        <p:nvPicPr>
          <p:cNvPr id="4" name="Picture 3" descr="This shows the block assembly for the greater than operator.  It consists of 3 blocks connected horizontally by telescoping tubing.  The tubing forms a slot between the first and second block, and the second and third block.">
            <a:extLst>
              <a:ext uri="{FF2B5EF4-FFF2-40B4-BE49-F238E27FC236}">
                <a16:creationId xmlns:a16="http://schemas.microsoft.com/office/drawing/2014/main" id="{5E0661BA-EC8F-42A6-884D-D674D754C8F1}"/>
              </a:ext>
            </a:extLst>
          </p:cNvPr>
          <p:cNvPicPr>
            <a:picLocks noChangeAspect="1"/>
          </p:cNvPicPr>
          <p:nvPr/>
        </p:nvPicPr>
        <p:blipFill>
          <a:blip r:embed="rId5"/>
          <a:stretch>
            <a:fillRect/>
          </a:stretch>
        </p:blipFill>
        <p:spPr>
          <a:xfrm>
            <a:off x="219918" y="3365429"/>
            <a:ext cx="5590573" cy="1356895"/>
          </a:xfrm>
          <a:prstGeom prst="rect">
            <a:avLst/>
          </a:prstGeom>
        </p:spPr>
      </p:pic>
    </p:spTree>
    <p:extLst>
      <p:ext uri="{BB962C8B-B14F-4D97-AF65-F5344CB8AC3E}">
        <p14:creationId xmlns:p14="http://schemas.microsoft.com/office/powerpoint/2010/main" val="552882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615</Words>
  <Application>Microsoft Office PowerPoint</Application>
  <PresentationFormat>Widescreen</PresentationFormat>
  <Paragraphs>104</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Including BVI students in Computer Programming Education Through a Tangible Interface for Scratch</vt:lpstr>
      <vt:lpstr>Purpose</vt:lpstr>
      <vt:lpstr>Stage I: Completed Work</vt:lpstr>
      <vt:lpstr>Overview of System</vt:lpstr>
      <vt:lpstr>Worksurface</vt:lpstr>
      <vt:lpstr>Code Blocks</vt:lpstr>
      <vt:lpstr>Code Blocks</vt:lpstr>
      <vt:lpstr>Code Blocks</vt:lpstr>
      <vt:lpstr>Code Blocks</vt:lpstr>
      <vt:lpstr>Code Blocks</vt:lpstr>
      <vt:lpstr>Code Blocks</vt:lpstr>
      <vt:lpstr>Code Blocks</vt:lpstr>
      <vt:lpstr>Command Palette</vt:lpstr>
      <vt:lpstr>Code Execution Stage</vt:lpstr>
      <vt:lpstr>Code Execution Stage</vt:lpstr>
      <vt:lpstr>Mobile Robot Sprite</vt:lpstr>
      <vt:lpstr>Future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Including BVI students in Computer Programming Education Through a Tangible Interface for Scratch</dc:title>
  <dc:creator>Dianne Pawluk</dc:creator>
  <cp:lastModifiedBy>Dianne Pawluk</cp:lastModifiedBy>
  <cp:revision>38</cp:revision>
  <dcterms:created xsi:type="dcterms:W3CDTF">2023-10-17T14:54:26Z</dcterms:created>
  <dcterms:modified xsi:type="dcterms:W3CDTF">2023-10-18T15:51:51Z</dcterms:modified>
</cp:coreProperties>
</file>